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218" r:id="rId2"/>
  </p:sldMasterIdLst>
  <p:notesMasterIdLst>
    <p:notesMasterId r:id="rId42"/>
  </p:notesMasterIdLst>
  <p:handoutMasterIdLst>
    <p:handoutMasterId r:id="rId43"/>
  </p:handoutMasterIdLst>
  <p:sldIdLst>
    <p:sldId id="277" r:id="rId3"/>
    <p:sldId id="270" r:id="rId4"/>
    <p:sldId id="257" r:id="rId5"/>
    <p:sldId id="278" r:id="rId6"/>
    <p:sldId id="258" r:id="rId7"/>
    <p:sldId id="259" r:id="rId8"/>
    <p:sldId id="260" r:id="rId9"/>
    <p:sldId id="267" r:id="rId10"/>
    <p:sldId id="261" r:id="rId11"/>
    <p:sldId id="262" r:id="rId12"/>
    <p:sldId id="297" r:id="rId13"/>
    <p:sldId id="888" r:id="rId14"/>
    <p:sldId id="896" r:id="rId15"/>
    <p:sldId id="898" r:id="rId16"/>
    <p:sldId id="899" r:id="rId17"/>
    <p:sldId id="315" r:id="rId18"/>
    <p:sldId id="288" r:id="rId19"/>
    <p:sldId id="801" r:id="rId20"/>
    <p:sldId id="657" r:id="rId21"/>
    <p:sldId id="409" r:id="rId22"/>
    <p:sldId id="408" r:id="rId23"/>
    <p:sldId id="410" r:id="rId24"/>
    <p:sldId id="273" r:id="rId25"/>
    <p:sldId id="901" r:id="rId26"/>
    <p:sldId id="310" r:id="rId27"/>
    <p:sldId id="415" r:id="rId28"/>
    <p:sldId id="355" r:id="rId29"/>
    <p:sldId id="485" r:id="rId30"/>
    <p:sldId id="838" r:id="rId31"/>
    <p:sldId id="658" r:id="rId32"/>
    <p:sldId id="298" r:id="rId33"/>
    <p:sldId id="535" r:id="rId34"/>
    <p:sldId id="412" r:id="rId35"/>
    <p:sldId id="413" r:id="rId36"/>
    <p:sldId id="263" r:id="rId37"/>
    <p:sldId id="264" r:id="rId38"/>
    <p:sldId id="265" r:id="rId39"/>
    <p:sldId id="296" r:id="rId40"/>
    <p:sldId id="269" r:id="rId4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1308" autoAdjust="0"/>
  </p:normalViewPr>
  <p:slideViewPr>
    <p:cSldViewPr>
      <p:cViewPr varScale="1">
        <p:scale>
          <a:sx n="46" d="100"/>
          <a:sy n="46" d="100"/>
        </p:scale>
        <p:origin x="1788" y="26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8D3AF-188A-43FE-9118-4EE8A5B4698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E0DEBA0-E314-4607-BF08-95C5DE395721}">
      <dgm:prSet phldrT="[Text]" custT="1"/>
      <dgm:spPr/>
      <dgm:t>
        <a:bodyPr/>
        <a:lstStyle/>
        <a:p>
          <a:r>
            <a:rPr lang="en-US" sz="1400" b="1" dirty="0">
              <a:latin typeface="Times New Roman" panose="02020603050405020304" pitchFamily="18" charset="0"/>
              <a:cs typeface="Times New Roman" panose="02020603050405020304" pitchFamily="18" charset="0"/>
            </a:rPr>
            <a:t>Financial</a:t>
          </a:r>
        </a:p>
      </dgm:t>
    </dgm:pt>
    <dgm:pt modelId="{311E0FFC-3B0D-440C-90AB-441BFB22ED29}" type="parTrans" cxnId="{CD96E8A9-0785-4487-A874-E42CAE716BE9}">
      <dgm:prSet/>
      <dgm:spPr/>
      <dgm:t>
        <a:bodyPr/>
        <a:lstStyle/>
        <a:p>
          <a:endParaRPr lang="en-US"/>
        </a:p>
      </dgm:t>
    </dgm:pt>
    <dgm:pt modelId="{157045DD-5D91-4188-BCC0-0B38CCAA243B}" type="sibTrans" cxnId="{CD96E8A9-0785-4487-A874-E42CAE716BE9}">
      <dgm:prSet/>
      <dgm:spPr/>
      <dgm:t>
        <a:bodyPr/>
        <a:lstStyle/>
        <a:p>
          <a:endParaRPr lang="en-US"/>
        </a:p>
      </dgm:t>
    </dgm:pt>
    <dgm:pt modelId="{791EA2CA-B1C2-4F4D-8B5D-3B835A2333A2}">
      <dgm:prSet phldrT="[Text]" custT="1"/>
      <dgm:spPr/>
      <dgm:t>
        <a:bodyPr/>
        <a:lstStyle/>
        <a:p>
          <a:r>
            <a:rPr lang="en-US" sz="1600" dirty="0">
              <a:latin typeface="Times New Roman" panose="02020603050405020304" pitchFamily="18" charset="0"/>
              <a:cs typeface="Times New Roman" panose="02020603050405020304" pitchFamily="18" charset="0"/>
            </a:rPr>
            <a:t>Powers of Attorney</a:t>
          </a:r>
        </a:p>
      </dgm:t>
    </dgm:pt>
    <dgm:pt modelId="{2876D08D-0EF6-4B22-9A51-41507BC5FDC4}" type="parTrans" cxnId="{F3B1DBA0-9EC0-4D8C-9C4B-03F6EB466E93}">
      <dgm:prSet/>
      <dgm:spPr/>
      <dgm:t>
        <a:bodyPr/>
        <a:lstStyle/>
        <a:p>
          <a:endParaRPr lang="en-US"/>
        </a:p>
      </dgm:t>
    </dgm:pt>
    <dgm:pt modelId="{27DF6E71-230A-4727-9C05-123A09C0DDDB}" type="sibTrans" cxnId="{F3B1DBA0-9EC0-4D8C-9C4B-03F6EB466E93}">
      <dgm:prSet/>
      <dgm:spPr/>
      <dgm:t>
        <a:bodyPr/>
        <a:lstStyle/>
        <a:p>
          <a:endParaRPr lang="en-US"/>
        </a:p>
      </dgm:t>
    </dgm:pt>
    <dgm:pt modelId="{5D2B1E95-FBFC-4CF4-98EE-30F28D791BE0}">
      <dgm:prSet phldrT="[Text]" custT="1"/>
      <dgm:spPr/>
      <dgm:t>
        <a:bodyPr/>
        <a:lstStyle/>
        <a:p>
          <a:r>
            <a:rPr lang="en-US" sz="1600" dirty="0">
              <a:latin typeface="Times New Roman" panose="02020603050405020304" pitchFamily="18" charset="0"/>
              <a:cs typeface="Times New Roman" panose="02020603050405020304" pitchFamily="18" charset="0"/>
            </a:rPr>
            <a:t>Trusts</a:t>
          </a:r>
        </a:p>
      </dgm:t>
    </dgm:pt>
    <dgm:pt modelId="{2A2307FE-F7C8-4B32-B374-1AD4AEE8111B}" type="parTrans" cxnId="{8DC5E5CE-3ED0-48B4-AA0E-DDDA93569A56}">
      <dgm:prSet/>
      <dgm:spPr/>
      <dgm:t>
        <a:bodyPr/>
        <a:lstStyle/>
        <a:p>
          <a:endParaRPr lang="en-US"/>
        </a:p>
      </dgm:t>
    </dgm:pt>
    <dgm:pt modelId="{05D84B0C-727E-444A-96CF-C976B6132814}" type="sibTrans" cxnId="{8DC5E5CE-3ED0-48B4-AA0E-DDDA93569A56}">
      <dgm:prSet/>
      <dgm:spPr/>
      <dgm:t>
        <a:bodyPr/>
        <a:lstStyle/>
        <a:p>
          <a:endParaRPr lang="en-US"/>
        </a:p>
      </dgm:t>
    </dgm:pt>
    <dgm:pt modelId="{4A76C7E9-E1D5-46D7-9B54-410ACD987521}">
      <dgm:prSet phldrT="[Text]" custT="1"/>
      <dgm:spPr/>
      <dgm:t>
        <a:bodyPr/>
        <a:lstStyle/>
        <a:p>
          <a:r>
            <a:rPr lang="en-US" sz="1400" b="1" dirty="0">
              <a:latin typeface="Times New Roman" panose="02020603050405020304" pitchFamily="18" charset="0"/>
              <a:cs typeface="Times New Roman" panose="02020603050405020304" pitchFamily="18" charset="0"/>
            </a:rPr>
            <a:t>Medical</a:t>
          </a:r>
        </a:p>
      </dgm:t>
    </dgm:pt>
    <dgm:pt modelId="{2F25D865-330C-477A-9A09-B7CB9EAA7D77}" type="parTrans" cxnId="{BDE0BC44-C38B-4699-88C7-210BEF45FCB6}">
      <dgm:prSet/>
      <dgm:spPr/>
      <dgm:t>
        <a:bodyPr/>
        <a:lstStyle/>
        <a:p>
          <a:endParaRPr lang="en-US"/>
        </a:p>
      </dgm:t>
    </dgm:pt>
    <dgm:pt modelId="{52518CC2-44CA-42F5-8E2E-27BA8BE0D68F}" type="sibTrans" cxnId="{BDE0BC44-C38B-4699-88C7-210BEF45FCB6}">
      <dgm:prSet/>
      <dgm:spPr/>
      <dgm:t>
        <a:bodyPr/>
        <a:lstStyle/>
        <a:p>
          <a:endParaRPr lang="en-US"/>
        </a:p>
      </dgm:t>
    </dgm:pt>
    <dgm:pt modelId="{2038852E-ACF7-4434-9666-B14E52775509}">
      <dgm:prSet phldrT="[Text]"/>
      <dgm:spPr/>
      <dgm:t>
        <a:bodyPr/>
        <a:lstStyle/>
        <a:p>
          <a:r>
            <a:rPr lang="en-US" dirty="0">
              <a:latin typeface="Times New Roman" panose="02020603050405020304" pitchFamily="18" charset="0"/>
              <a:cs typeface="Times New Roman" panose="02020603050405020304" pitchFamily="18" charset="0"/>
            </a:rPr>
            <a:t>Healthcare Proxy</a:t>
          </a:r>
        </a:p>
      </dgm:t>
    </dgm:pt>
    <dgm:pt modelId="{5992084D-A52C-400E-8B7C-373BA9C18E53}" type="parTrans" cxnId="{F7E7F6CE-DA3A-4939-9F67-73E62672C941}">
      <dgm:prSet/>
      <dgm:spPr/>
      <dgm:t>
        <a:bodyPr/>
        <a:lstStyle/>
        <a:p>
          <a:endParaRPr lang="en-US"/>
        </a:p>
      </dgm:t>
    </dgm:pt>
    <dgm:pt modelId="{49704387-8F5F-422C-AD15-57841505A4A1}" type="sibTrans" cxnId="{F7E7F6CE-DA3A-4939-9F67-73E62672C941}">
      <dgm:prSet/>
      <dgm:spPr/>
      <dgm:t>
        <a:bodyPr/>
        <a:lstStyle/>
        <a:p>
          <a:endParaRPr lang="en-US"/>
        </a:p>
      </dgm:t>
    </dgm:pt>
    <dgm:pt modelId="{3A85CEFD-8B61-4B2E-A7D8-8902B6CBFE1E}">
      <dgm:prSet phldrT="[Text]"/>
      <dgm:spPr/>
      <dgm:t>
        <a:bodyPr/>
        <a:lstStyle/>
        <a:p>
          <a:r>
            <a:rPr lang="en-US" dirty="0">
              <a:latin typeface="Times New Roman" panose="02020603050405020304" pitchFamily="18" charset="0"/>
              <a:cs typeface="Times New Roman" panose="02020603050405020304" pitchFamily="18" charset="0"/>
            </a:rPr>
            <a:t>Molst</a:t>
          </a:r>
        </a:p>
      </dgm:t>
    </dgm:pt>
    <dgm:pt modelId="{5C3D3E57-F115-4D5E-8512-9C53C27C8AF7}" type="parTrans" cxnId="{5D50285C-98F5-49FB-A998-70AF1E6ED96C}">
      <dgm:prSet/>
      <dgm:spPr/>
      <dgm:t>
        <a:bodyPr/>
        <a:lstStyle/>
        <a:p>
          <a:endParaRPr lang="en-US"/>
        </a:p>
      </dgm:t>
    </dgm:pt>
    <dgm:pt modelId="{05CAE5CA-EDB3-428E-ACDB-92F10CA9061F}" type="sibTrans" cxnId="{5D50285C-98F5-49FB-A998-70AF1E6ED96C}">
      <dgm:prSet/>
      <dgm:spPr/>
      <dgm:t>
        <a:bodyPr/>
        <a:lstStyle/>
        <a:p>
          <a:endParaRPr lang="en-US"/>
        </a:p>
      </dgm:t>
    </dgm:pt>
    <dgm:pt modelId="{F5B81110-F154-4A66-AB0C-6D1FAF94FC23}">
      <dgm:prSet phldrT="[Text]" custT="1"/>
      <dgm:spPr/>
      <dgm:t>
        <a:bodyPr/>
        <a:lstStyle/>
        <a:p>
          <a:r>
            <a:rPr lang="en-US" sz="1400" b="1" dirty="0">
              <a:latin typeface="Times New Roman" panose="02020603050405020304" pitchFamily="18" charset="0"/>
              <a:cs typeface="Times New Roman" panose="02020603050405020304" pitchFamily="18" charset="0"/>
            </a:rPr>
            <a:t>Guardianship</a:t>
          </a:r>
        </a:p>
      </dgm:t>
    </dgm:pt>
    <dgm:pt modelId="{52E96DCC-D9D2-4241-871C-224A6FACA495}" type="parTrans" cxnId="{8538C7A7-A6B9-41DB-ADE5-76EE8A91FDDC}">
      <dgm:prSet/>
      <dgm:spPr/>
      <dgm:t>
        <a:bodyPr/>
        <a:lstStyle/>
        <a:p>
          <a:endParaRPr lang="en-US"/>
        </a:p>
      </dgm:t>
    </dgm:pt>
    <dgm:pt modelId="{63CE1DC9-4C41-4A5C-AFE3-D5DD73CAEBD5}" type="sibTrans" cxnId="{8538C7A7-A6B9-41DB-ADE5-76EE8A91FDDC}">
      <dgm:prSet/>
      <dgm:spPr/>
      <dgm:t>
        <a:bodyPr/>
        <a:lstStyle/>
        <a:p>
          <a:endParaRPr lang="en-US"/>
        </a:p>
      </dgm:t>
    </dgm:pt>
    <dgm:pt modelId="{B35EC4D4-852B-42F3-84BF-8BACF08790E9}">
      <dgm:prSet phldrT="[Text]"/>
      <dgm:spPr/>
      <dgm:t>
        <a:bodyPr/>
        <a:lstStyle/>
        <a:p>
          <a:r>
            <a:rPr lang="en-US" dirty="0">
              <a:latin typeface="Times New Roman" panose="02020603050405020304" pitchFamily="18" charset="0"/>
              <a:cs typeface="Times New Roman" panose="02020603050405020304" pitchFamily="18" charset="0"/>
            </a:rPr>
            <a:t>Living Will</a:t>
          </a:r>
        </a:p>
      </dgm:t>
    </dgm:pt>
    <dgm:pt modelId="{705A25E0-6745-499A-B7C2-5325F506D49E}" type="parTrans" cxnId="{C2611002-DEED-41C2-AA45-DBA863BF02F1}">
      <dgm:prSet/>
      <dgm:spPr/>
      <dgm:t>
        <a:bodyPr/>
        <a:lstStyle/>
        <a:p>
          <a:endParaRPr lang="en-US"/>
        </a:p>
      </dgm:t>
    </dgm:pt>
    <dgm:pt modelId="{E0684CD8-9633-4BAA-9B0E-8170A70957AC}" type="sibTrans" cxnId="{C2611002-DEED-41C2-AA45-DBA863BF02F1}">
      <dgm:prSet/>
      <dgm:spPr/>
      <dgm:t>
        <a:bodyPr/>
        <a:lstStyle/>
        <a:p>
          <a:endParaRPr lang="en-US"/>
        </a:p>
      </dgm:t>
    </dgm:pt>
    <dgm:pt modelId="{E1BE6D44-4B19-4833-8DEE-D3F8BBDFD867}">
      <dgm:prSet phldrT="[Text]"/>
      <dgm:spPr/>
      <dgm:t>
        <a:bodyPr/>
        <a:lstStyle/>
        <a:p>
          <a:r>
            <a:rPr lang="en-US" dirty="0">
              <a:latin typeface="Times New Roman" panose="02020603050405020304" pitchFamily="18" charset="0"/>
              <a:cs typeface="Times New Roman" panose="02020603050405020304" pitchFamily="18" charset="0"/>
            </a:rPr>
            <a:t>FHCDA</a:t>
          </a:r>
        </a:p>
      </dgm:t>
    </dgm:pt>
    <dgm:pt modelId="{F4F97900-FD1E-4B62-9CE5-E3C81C88C66B}" type="parTrans" cxnId="{828F7F0F-0448-4EB9-AA12-3CEFD1E98554}">
      <dgm:prSet/>
      <dgm:spPr/>
      <dgm:t>
        <a:bodyPr/>
        <a:lstStyle/>
        <a:p>
          <a:endParaRPr lang="en-US"/>
        </a:p>
      </dgm:t>
    </dgm:pt>
    <dgm:pt modelId="{6F731306-B0B7-4DB2-957C-C826A90E18E6}" type="sibTrans" cxnId="{828F7F0F-0448-4EB9-AA12-3CEFD1E98554}">
      <dgm:prSet/>
      <dgm:spPr/>
      <dgm:t>
        <a:bodyPr/>
        <a:lstStyle/>
        <a:p>
          <a:endParaRPr lang="en-US"/>
        </a:p>
      </dgm:t>
    </dgm:pt>
    <dgm:pt modelId="{B94243F9-0D93-4017-A2FE-B6B476E3CC16}">
      <dgm:prSet phldrT="[Text]"/>
      <dgm:spPr/>
      <dgm:t>
        <a:bodyPr/>
        <a:lstStyle/>
        <a:p>
          <a:r>
            <a:rPr lang="en-US" dirty="0">
              <a:latin typeface="Times New Roman" panose="02020603050405020304" pitchFamily="18" charset="0"/>
              <a:cs typeface="Times New Roman" panose="02020603050405020304" pitchFamily="18" charset="0"/>
            </a:rPr>
            <a:t>“Care Act” </a:t>
          </a:r>
        </a:p>
      </dgm:t>
    </dgm:pt>
    <dgm:pt modelId="{51465C4B-2E13-4FFE-8FE6-CDB47353F231}" type="parTrans" cxnId="{688E2D7A-7C6A-468A-AD10-77774F378D9D}">
      <dgm:prSet/>
      <dgm:spPr/>
      <dgm:t>
        <a:bodyPr/>
        <a:lstStyle/>
        <a:p>
          <a:endParaRPr lang="en-US"/>
        </a:p>
      </dgm:t>
    </dgm:pt>
    <dgm:pt modelId="{44CCA219-91F2-42BE-A3AC-22DB2492E9AA}" type="sibTrans" cxnId="{688E2D7A-7C6A-468A-AD10-77774F378D9D}">
      <dgm:prSet/>
      <dgm:spPr/>
      <dgm:t>
        <a:bodyPr/>
        <a:lstStyle/>
        <a:p>
          <a:endParaRPr lang="en-US"/>
        </a:p>
      </dgm:t>
    </dgm:pt>
    <dgm:pt modelId="{251B57D4-66D2-4EFD-93FC-14EAFE95220C}" type="pres">
      <dgm:prSet presAssocID="{0378D3AF-188A-43FE-9118-4EE8A5B4698A}" presName="composite" presStyleCnt="0">
        <dgm:presLayoutVars>
          <dgm:chMax val="5"/>
          <dgm:dir/>
          <dgm:animLvl val="ctr"/>
          <dgm:resizeHandles val="exact"/>
        </dgm:presLayoutVars>
      </dgm:prSet>
      <dgm:spPr/>
    </dgm:pt>
    <dgm:pt modelId="{F1CFED8C-B864-48C4-B702-E05E39224C59}" type="pres">
      <dgm:prSet presAssocID="{0378D3AF-188A-43FE-9118-4EE8A5B4698A}" presName="cycle" presStyleCnt="0"/>
      <dgm:spPr/>
    </dgm:pt>
    <dgm:pt modelId="{3E19C51E-3CF1-4C63-ADFE-1019064080AB}" type="pres">
      <dgm:prSet presAssocID="{0378D3AF-188A-43FE-9118-4EE8A5B4698A}" presName="centerShape" presStyleCnt="0"/>
      <dgm:spPr/>
    </dgm:pt>
    <dgm:pt modelId="{3DAAA480-3465-4859-8EE1-9EA7ADE5780F}" type="pres">
      <dgm:prSet presAssocID="{0378D3AF-188A-43FE-9118-4EE8A5B4698A}" presName="connSite" presStyleLbl="node1" presStyleIdx="0" presStyleCnt="4"/>
      <dgm:spPr/>
    </dgm:pt>
    <dgm:pt modelId="{5B4CA29F-C13A-4007-8CE7-A923FDC28DF8}" type="pres">
      <dgm:prSet presAssocID="{0378D3AF-188A-43FE-9118-4EE8A5B4698A}" presName="visible" presStyleLbl="node1" presStyleIdx="0" presStyleCnt="4" custLinFactNeighborX="5846" custLinFactNeighborY="-14075"/>
      <dgm:spPr/>
    </dgm:pt>
    <dgm:pt modelId="{30464C96-D966-44F2-96BE-C9AC1527D1F9}" type="pres">
      <dgm:prSet presAssocID="{311E0FFC-3B0D-440C-90AB-441BFB22ED29}" presName="Name25" presStyleLbl="parChTrans1D1" presStyleIdx="0" presStyleCnt="3"/>
      <dgm:spPr/>
    </dgm:pt>
    <dgm:pt modelId="{70F22666-9778-4674-8F22-053D47AC3114}" type="pres">
      <dgm:prSet presAssocID="{DE0DEBA0-E314-4607-BF08-95C5DE395721}" presName="node" presStyleCnt="0"/>
      <dgm:spPr/>
    </dgm:pt>
    <dgm:pt modelId="{E8A6FE0C-070F-4A5C-B48D-826746C9BCDA}" type="pres">
      <dgm:prSet presAssocID="{DE0DEBA0-E314-4607-BF08-95C5DE395721}" presName="parentNode" presStyleLbl="node1" presStyleIdx="1" presStyleCnt="4">
        <dgm:presLayoutVars>
          <dgm:chMax val="1"/>
          <dgm:bulletEnabled val="1"/>
        </dgm:presLayoutVars>
      </dgm:prSet>
      <dgm:spPr/>
    </dgm:pt>
    <dgm:pt modelId="{6D5D1CC1-B03E-41A1-8B75-7D100AD41B8A}" type="pres">
      <dgm:prSet presAssocID="{DE0DEBA0-E314-4607-BF08-95C5DE395721}" presName="childNode" presStyleLbl="revTx" presStyleIdx="0" presStyleCnt="2">
        <dgm:presLayoutVars>
          <dgm:bulletEnabled val="1"/>
        </dgm:presLayoutVars>
      </dgm:prSet>
      <dgm:spPr/>
    </dgm:pt>
    <dgm:pt modelId="{3462EE24-D96F-44BC-B062-C6488D8513DC}" type="pres">
      <dgm:prSet presAssocID="{2F25D865-330C-477A-9A09-B7CB9EAA7D77}" presName="Name25" presStyleLbl="parChTrans1D1" presStyleIdx="1" presStyleCnt="3"/>
      <dgm:spPr/>
    </dgm:pt>
    <dgm:pt modelId="{D0339D5A-F6F7-4699-AD85-5ABB713EDAC2}" type="pres">
      <dgm:prSet presAssocID="{4A76C7E9-E1D5-46D7-9B54-410ACD987521}" presName="node" presStyleCnt="0"/>
      <dgm:spPr/>
    </dgm:pt>
    <dgm:pt modelId="{AB0873D3-D071-4AB6-B612-2CBEDA89902B}" type="pres">
      <dgm:prSet presAssocID="{4A76C7E9-E1D5-46D7-9B54-410ACD987521}" presName="parentNode" presStyleLbl="node1" presStyleIdx="2" presStyleCnt="4">
        <dgm:presLayoutVars>
          <dgm:chMax val="1"/>
          <dgm:bulletEnabled val="1"/>
        </dgm:presLayoutVars>
      </dgm:prSet>
      <dgm:spPr/>
    </dgm:pt>
    <dgm:pt modelId="{B03C478F-31AD-4861-A21A-82098A2415FE}" type="pres">
      <dgm:prSet presAssocID="{4A76C7E9-E1D5-46D7-9B54-410ACD987521}" presName="childNode" presStyleLbl="revTx" presStyleIdx="1" presStyleCnt="2">
        <dgm:presLayoutVars>
          <dgm:bulletEnabled val="1"/>
        </dgm:presLayoutVars>
      </dgm:prSet>
      <dgm:spPr/>
    </dgm:pt>
    <dgm:pt modelId="{A7E8CBAA-A50A-4932-8E1C-C684B18217FD}" type="pres">
      <dgm:prSet presAssocID="{52E96DCC-D9D2-4241-871C-224A6FACA495}" presName="Name25" presStyleLbl="parChTrans1D1" presStyleIdx="2" presStyleCnt="3"/>
      <dgm:spPr/>
    </dgm:pt>
    <dgm:pt modelId="{17599EA1-8311-42D9-A512-24D992173CF4}" type="pres">
      <dgm:prSet presAssocID="{F5B81110-F154-4A66-AB0C-6D1FAF94FC23}" presName="node" presStyleCnt="0"/>
      <dgm:spPr/>
    </dgm:pt>
    <dgm:pt modelId="{B1C4F137-492D-41A9-81DA-3A10CC137582}" type="pres">
      <dgm:prSet presAssocID="{F5B81110-F154-4A66-AB0C-6D1FAF94FC23}" presName="parentNode" presStyleLbl="node1" presStyleIdx="3" presStyleCnt="4" custScaleX="126557" custScaleY="125584" custLinFactNeighborX="11493" custLinFactNeighborY="-541">
        <dgm:presLayoutVars>
          <dgm:chMax val="1"/>
          <dgm:bulletEnabled val="1"/>
        </dgm:presLayoutVars>
      </dgm:prSet>
      <dgm:spPr/>
    </dgm:pt>
    <dgm:pt modelId="{A89B1D1B-29D5-4B89-848B-1333BF46A9B8}" type="pres">
      <dgm:prSet presAssocID="{F5B81110-F154-4A66-AB0C-6D1FAF94FC23}" presName="childNode" presStyleLbl="revTx" presStyleIdx="1" presStyleCnt="2">
        <dgm:presLayoutVars>
          <dgm:bulletEnabled val="1"/>
        </dgm:presLayoutVars>
      </dgm:prSet>
      <dgm:spPr/>
    </dgm:pt>
  </dgm:ptLst>
  <dgm:cxnLst>
    <dgm:cxn modelId="{C2611002-DEED-41C2-AA45-DBA863BF02F1}" srcId="{4A76C7E9-E1D5-46D7-9B54-410ACD987521}" destId="{B35EC4D4-852B-42F3-84BF-8BACF08790E9}" srcOrd="1" destOrd="0" parTransId="{705A25E0-6745-499A-B7C2-5325F506D49E}" sibTransId="{E0684CD8-9633-4BAA-9B0E-8170A70957AC}"/>
    <dgm:cxn modelId="{828F7F0F-0448-4EB9-AA12-3CEFD1E98554}" srcId="{4A76C7E9-E1D5-46D7-9B54-410ACD987521}" destId="{E1BE6D44-4B19-4833-8DEE-D3F8BBDFD867}" srcOrd="3" destOrd="0" parTransId="{F4F97900-FD1E-4B62-9CE5-E3C81C88C66B}" sibTransId="{6F731306-B0B7-4DB2-957C-C826A90E18E6}"/>
    <dgm:cxn modelId="{4179592A-B7DE-4EC5-90F1-A1782CEAFE66}" type="presOf" srcId="{B35EC4D4-852B-42F3-84BF-8BACF08790E9}" destId="{B03C478F-31AD-4861-A21A-82098A2415FE}" srcOrd="0" destOrd="1" presId="urn:microsoft.com/office/officeart/2005/8/layout/radial2"/>
    <dgm:cxn modelId="{87845631-5D87-4FEB-AB38-D78A2AA106D6}" type="presOf" srcId="{B94243F9-0D93-4017-A2FE-B6B476E3CC16}" destId="{B03C478F-31AD-4861-A21A-82098A2415FE}" srcOrd="0" destOrd="4" presId="urn:microsoft.com/office/officeart/2005/8/layout/radial2"/>
    <dgm:cxn modelId="{E929FF39-0014-4DBA-9342-AB25F3C9F47C}" type="presOf" srcId="{791EA2CA-B1C2-4F4D-8B5D-3B835A2333A2}" destId="{6D5D1CC1-B03E-41A1-8B75-7D100AD41B8A}" srcOrd="0" destOrd="0" presId="urn:microsoft.com/office/officeart/2005/8/layout/radial2"/>
    <dgm:cxn modelId="{0120873E-8EE9-4C6F-8A57-A5F0C0CDA9D0}" type="presOf" srcId="{2038852E-ACF7-4434-9666-B14E52775509}" destId="{B03C478F-31AD-4861-A21A-82098A2415FE}" srcOrd="0" destOrd="0" presId="urn:microsoft.com/office/officeart/2005/8/layout/radial2"/>
    <dgm:cxn modelId="{5D50285C-98F5-49FB-A998-70AF1E6ED96C}" srcId="{4A76C7E9-E1D5-46D7-9B54-410ACD987521}" destId="{3A85CEFD-8B61-4B2E-A7D8-8902B6CBFE1E}" srcOrd="2" destOrd="0" parTransId="{5C3D3E57-F115-4D5E-8512-9C53C27C8AF7}" sibTransId="{05CAE5CA-EDB3-428E-ACDB-92F10CA9061F}"/>
    <dgm:cxn modelId="{158A135D-41B8-49AF-A12E-18BD8EA1C05E}" type="presOf" srcId="{DE0DEBA0-E314-4607-BF08-95C5DE395721}" destId="{E8A6FE0C-070F-4A5C-B48D-826746C9BCDA}" srcOrd="0" destOrd="0" presId="urn:microsoft.com/office/officeart/2005/8/layout/radial2"/>
    <dgm:cxn modelId="{BDE0BC44-C38B-4699-88C7-210BEF45FCB6}" srcId="{0378D3AF-188A-43FE-9118-4EE8A5B4698A}" destId="{4A76C7E9-E1D5-46D7-9B54-410ACD987521}" srcOrd="1" destOrd="0" parTransId="{2F25D865-330C-477A-9A09-B7CB9EAA7D77}" sibTransId="{52518CC2-44CA-42F5-8E2E-27BA8BE0D68F}"/>
    <dgm:cxn modelId="{C3B9BA45-269E-4B10-8541-2811AE30CBB5}" type="presOf" srcId="{3A85CEFD-8B61-4B2E-A7D8-8902B6CBFE1E}" destId="{B03C478F-31AD-4861-A21A-82098A2415FE}" srcOrd="0" destOrd="2" presId="urn:microsoft.com/office/officeart/2005/8/layout/radial2"/>
    <dgm:cxn modelId="{48E1F647-1444-4A08-873E-A8D62782CC05}" type="presOf" srcId="{311E0FFC-3B0D-440C-90AB-441BFB22ED29}" destId="{30464C96-D966-44F2-96BE-C9AC1527D1F9}" srcOrd="0" destOrd="0" presId="urn:microsoft.com/office/officeart/2005/8/layout/radial2"/>
    <dgm:cxn modelId="{688E2D7A-7C6A-468A-AD10-77774F378D9D}" srcId="{4A76C7E9-E1D5-46D7-9B54-410ACD987521}" destId="{B94243F9-0D93-4017-A2FE-B6B476E3CC16}" srcOrd="4" destOrd="0" parTransId="{51465C4B-2E13-4FFE-8FE6-CDB47353F231}" sibTransId="{44CCA219-91F2-42BE-A3AC-22DB2492E9AA}"/>
    <dgm:cxn modelId="{D4F0C587-3D2A-4FA2-95BD-4F095F399E47}" type="presOf" srcId="{F5B81110-F154-4A66-AB0C-6D1FAF94FC23}" destId="{B1C4F137-492D-41A9-81DA-3A10CC137582}" srcOrd="0" destOrd="0" presId="urn:microsoft.com/office/officeart/2005/8/layout/radial2"/>
    <dgm:cxn modelId="{DFC0D192-845B-4EA7-9C13-5CFA5EC08326}" type="presOf" srcId="{52E96DCC-D9D2-4241-871C-224A6FACA495}" destId="{A7E8CBAA-A50A-4932-8E1C-C684B18217FD}" srcOrd="0" destOrd="0" presId="urn:microsoft.com/office/officeart/2005/8/layout/radial2"/>
    <dgm:cxn modelId="{BED90E93-F8D9-49A1-98FB-53A12EAB084E}" type="presOf" srcId="{E1BE6D44-4B19-4833-8DEE-D3F8BBDFD867}" destId="{B03C478F-31AD-4861-A21A-82098A2415FE}" srcOrd="0" destOrd="3" presId="urn:microsoft.com/office/officeart/2005/8/layout/radial2"/>
    <dgm:cxn modelId="{E7D80A9D-4465-47F3-8121-6E38783C2E7A}" type="presOf" srcId="{4A76C7E9-E1D5-46D7-9B54-410ACD987521}" destId="{AB0873D3-D071-4AB6-B612-2CBEDA89902B}" srcOrd="0" destOrd="0" presId="urn:microsoft.com/office/officeart/2005/8/layout/radial2"/>
    <dgm:cxn modelId="{F3B1DBA0-9EC0-4D8C-9C4B-03F6EB466E93}" srcId="{DE0DEBA0-E314-4607-BF08-95C5DE395721}" destId="{791EA2CA-B1C2-4F4D-8B5D-3B835A2333A2}" srcOrd="0" destOrd="0" parTransId="{2876D08D-0EF6-4B22-9A51-41507BC5FDC4}" sibTransId="{27DF6E71-230A-4727-9C05-123A09C0DDDB}"/>
    <dgm:cxn modelId="{8538C7A7-A6B9-41DB-ADE5-76EE8A91FDDC}" srcId="{0378D3AF-188A-43FE-9118-4EE8A5B4698A}" destId="{F5B81110-F154-4A66-AB0C-6D1FAF94FC23}" srcOrd="2" destOrd="0" parTransId="{52E96DCC-D9D2-4241-871C-224A6FACA495}" sibTransId="{63CE1DC9-4C41-4A5C-AFE3-D5DD73CAEBD5}"/>
    <dgm:cxn modelId="{CD96E8A9-0785-4487-A874-E42CAE716BE9}" srcId="{0378D3AF-188A-43FE-9118-4EE8A5B4698A}" destId="{DE0DEBA0-E314-4607-BF08-95C5DE395721}" srcOrd="0" destOrd="0" parTransId="{311E0FFC-3B0D-440C-90AB-441BFB22ED29}" sibTransId="{157045DD-5D91-4188-BCC0-0B38CCAA243B}"/>
    <dgm:cxn modelId="{1C49ECB4-E372-448F-B71C-5030E0D7DD0B}" type="presOf" srcId="{2F25D865-330C-477A-9A09-B7CB9EAA7D77}" destId="{3462EE24-D96F-44BC-B062-C6488D8513DC}" srcOrd="0" destOrd="0" presId="urn:microsoft.com/office/officeart/2005/8/layout/radial2"/>
    <dgm:cxn modelId="{682703CC-E059-4034-B8C4-7545A53CC1B0}" type="presOf" srcId="{5D2B1E95-FBFC-4CF4-98EE-30F28D791BE0}" destId="{6D5D1CC1-B03E-41A1-8B75-7D100AD41B8A}" srcOrd="0" destOrd="1" presId="urn:microsoft.com/office/officeart/2005/8/layout/radial2"/>
    <dgm:cxn modelId="{8DC5E5CE-3ED0-48B4-AA0E-DDDA93569A56}" srcId="{DE0DEBA0-E314-4607-BF08-95C5DE395721}" destId="{5D2B1E95-FBFC-4CF4-98EE-30F28D791BE0}" srcOrd="1" destOrd="0" parTransId="{2A2307FE-F7C8-4B32-B374-1AD4AEE8111B}" sibTransId="{05D84B0C-727E-444A-96CF-C976B6132814}"/>
    <dgm:cxn modelId="{F7E7F6CE-DA3A-4939-9F67-73E62672C941}" srcId="{4A76C7E9-E1D5-46D7-9B54-410ACD987521}" destId="{2038852E-ACF7-4434-9666-B14E52775509}" srcOrd="0" destOrd="0" parTransId="{5992084D-A52C-400E-8B7C-373BA9C18E53}" sibTransId="{49704387-8F5F-422C-AD15-57841505A4A1}"/>
    <dgm:cxn modelId="{1501D5F7-9FCB-4973-B178-7BAF55CAA6FD}" type="presOf" srcId="{0378D3AF-188A-43FE-9118-4EE8A5B4698A}" destId="{251B57D4-66D2-4EFD-93FC-14EAFE95220C}" srcOrd="0" destOrd="0" presId="urn:microsoft.com/office/officeart/2005/8/layout/radial2"/>
    <dgm:cxn modelId="{2D4C279D-39C7-47A2-9873-FA3ADC65982E}" type="presParOf" srcId="{251B57D4-66D2-4EFD-93FC-14EAFE95220C}" destId="{F1CFED8C-B864-48C4-B702-E05E39224C59}" srcOrd="0" destOrd="0" presId="urn:microsoft.com/office/officeart/2005/8/layout/radial2"/>
    <dgm:cxn modelId="{57FF98BF-AEA9-4010-AA2A-9F59A1773C1F}" type="presParOf" srcId="{F1CFED8C-B864-48C4-B702-E05E39224C59}" destId="{3E19C51E-3CF1-4C63-ADFE-1019064080AB}" srcOrd="0" destOrd="0" presId="urn:microsoft.com/office/officeart/2005/8/layout/radial2"/>
    <dgm:cxn modelId="{5D79E56B-45A8-46E3-A398-4DEB7E9A7E78}" type="presParOf" srcId="{3E19C51E-3CF1-4C63-ADFE-1019064080AB}" destId="{3DAAA480-3465-4859-8EE1-9EA7ADE5780F}" srcOrd="0" destOrd="0" presId="urn:microsoft.com/office/officeart/2005/8/layout/radial2"/>
    <dgm:cxn modelId="{7FFCBEF4-003E-4C1F-A353-1C8B27C42C8B}" type="presParOf" srcId="{3E19C51E-3CF1-4C63-ADFE-1019064080AB}" destId="{5B4CA29F-C13A-4007-8CE7-A923FDC28DF8}" srcOrd="1" destOrd="0" presId="urn:microsoft.com/office/officeart/2005/8/layout/radial2"/>
    <dgm:cxn modelId="{67BE8654-FEB2-4F4A-9FB0-A58DC1EC3BBB}" type="presParOf" srcId="{F1CFED8C-B864-48C4-B702-E05E39224C59}" destId="{30464C96-D966-44F2-96BE-C9AC1527D1F9}" srcOrd="1" destOrd="0" presId="urn:microsoft.com/office/officeart/2005/8/layout/radial2"/>
    <dgm:cxn modelId="{E0BF3086-3AC9-493B-B800-7A5C898B7D20}" type="presParOf" srcId="{F1CFED8C-B864-48C4-B702-E05E39224C59}" destId="{70F22666-9778-4674-8F22-053D47AC3114}" srcOrd="2" destOrd="0" presId="urn:microsoft.com/office/officeart/2005/8/layout/radial2"/>
    <dgm:cxn modelId="{F101A8CB-9BDD-48FB-9193-FA524CAE5E17}" type="presParOf" srcId="{70F22666-9778-4674-8F22-053D47AC3114}" destId="{E8A6FE0C-070F-4A5C-B48D-826746C9BCDA}" srcOrd="0" destOrd="0" presId="urn:microsoft.com/office/officeart/2005/8/layout/radial2"/>
    <dgm:cxn modelId="{DBDB259E-98BB-4323-9FE9-88D5591B62C9}" type="presParOf" srcId="{70F22666-9778-4674-8F22-053D47AC3114}" destId="{6D5D1CC1-B03E-41A1-8B75-7D100AD41B8A}" srcOrd="1" destOrd="0" presId="urn:microsoft.com/office/officeart/2005/8/layout/radial2"/>
    <dgm:cxn modelId="{4D2CB787-BA38-4CBC-ABAF-4A9A358F50DA}" type="presParOf" srcId="{F1CFED8C-B864-48C4-B702-E05E39224C59}" destId="{3462EE24-D96F-44BC-B062-C6488D8513DC}" srcOrd="3" destOrd="0" presId="urn:microsoft.com/office/officeart/2005/8/layout/radial2"/>
    <dgm:cxn modelId="{CB384365-CDD8-481B-B650-B1B36F3537FE}" type="presParOf" srcId="{F1CFED8C-B864-48C4-B702-E05E39224C59}" destId="{D0339D5A-F6F7-4699-AD85-5ABB713EDAC2}" srcOrd="4" destOrd="0" presId="urn:microsoft.com/office/officeart/2005/8/layout/radial2"/>
    <dgm:cxn modelId="{3BBE7F3B-6DD4-4AD2-9BEE-285A58E0257B}" type="presParOf" srcId="{D0339D5A-F6F7-4699-AD85-5ABB713EDAC2}" destId="{AB0873D3-D071-4AB6-B612-2CBEDA89902B}" srcOrd="0" destOrd="0" presId="urn:microsoft.com/office/officeart/2005/8/layout/radial2"/>
    <dgm:cxn modelId="{7CD1A6D2-CE4D-453C-835E-62CFA40B58DD}" type="presParOf" srcId="{D0339D5A-F6F7-4699-AD85-5ABB713EDAC2}" destId="{B03C478F-31AD-4861-A21A-82098A2415FE}" srcOrd="1" destOrd="0" presId="urn:microsoft.com/office/officeart/2005/8/layout/radial2"/>
    <dgm:cxn modelId="{3C938425-1E3D-4848-A363-9B7C89DC9C37}" type="presParOf" srcId="{F1CFED8C-B864-48C4-B702-E05E39224C59}" destId="{A7E8CBAA-A50A-4932-8E1C-C684B18217FD}" srcOrd="5" destOrd="0" presId="urn:microsoft.com/office/officeart/2005/8/layout/radial2"/>
    <dgm:cxn modelId="{94E3D0EC-235E-4C70-B313-165BA61CA3EA}" type="presParOf" srcId="{F1CFED8C-B864-48C4-B702-E05E39224C59}" destId="{17599EA1-8311-42D9-A512-24D992173CF4}" srcOrd="6" destOrd="0" presId="urn:microsoft.com/office/officeart/2005/8/layout/radial2"/>
    <dgm:cxn modelId="{BD23FC1A-451D-40E1-91DF-004B61D411DE}" type="presParOf" srcId="{17599EA1-8311-42D9-A512-24D992173CF4}" destId="{B1C4F137-492D-41A9-81DA-3A10CC137582}" srcOrd="0" destOrd="0" presId="urn:microsoft.com/office/officeart/2005/8/layout/radial2"/>
    <dgm:cxn modelId="{643EECE4-C19D-4347-A349-1CFF5742BC72}" type="presParOf" srcId="{17599EA1-8311-42D9-A512-24D992173CF4}" destId="{A89B1D1B-29D5-4B89-848B-1333BF46A9B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8CBAA-A50A-4932-8E1C-C684B18217FD}">
      <dsp:nvSpPr>
        <dsp:cNvPr id="0" name=""/>
        <dsp:cNvSpPr/>
      </dsp:nvSpPr>
      <dsp:spPr>
        <a:xfrm rot="2453905">
          <a:off x="2924370" y="2925951"/>
          <a:ext cx="597812" cy="46142"/>
        </a:xfrm>
        <a:custGeom>
          <a:avLst/>
          <a:gdLst/>
          <a:ahLst/>
          <a:cxnLst/>
          <a:rect l="0" t="0" r="0" b="0"/>
          <a:pathLst>
            <a:path>
              <a:moveTo>
                <a:pt x="0" y="23071"/>
              </a:moveTo>
              <a:lnTo>
                <a:pt x="597812"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2EE24-D96F-44BC-B062-C6488D8513DC}">
      <dsp:nvSpPr>
        <dsp:cNvPr id="0" name=""/>
        <dsp:cNvSpPr/>
      </dsp:nvSpPr>
      <dsp:spPr>
        <a:xfrm>
          <a:off x="2997342" y="2090687"/>
          <a:ext cx="737071" cy="46142"/>
        </a:xfrm>
        <a:custGeom>
          <a:avLst/>
          <a:gdLst/>
          <a:ahLst/>
          <a:cxnLst/>
          <a:rect l="0" t="0" r="0" b="0"/>
          <a:pathLst>
            <a:path>
              <a:moveTo>
                <a:pt x="0" y="23071"/>
              </a:moveTo>
              <a:lnTo>
                <a:pt x="737071"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64C96-D966-44F2-96BE-C9AC1527D1F9}">
      <dsp:nvSpPr>
        <dsp:cNvPr id="0" name=""/>
        <dsp:cNvSpPr/>
      </dsp:nvSpPr>
      <dsp:spPr>
        <a:xfrm rot="19037118">
          <a:off x="2909464" y="1184256"/>
          <a:ext cx="662577" cy="46142"/>
        </a:xfrm>
        <a:custGeom>
          <a:avLst/>
          <a:gdLst/>
          <a:ahLst/>
          <a:cxnLst/>
          <a:rect l="0" t="0" r="0" b="0"/>
          <a:pathLst>
            <a:path>
              <a:moveTo>
                <a:pt x="0" y="23071"/>
              </a:moveTo>
              <a:lnTo>
                <a:pt x="662577" y="230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CA29F-C13A-4007-8CE7-A923FDC28DF8}">
      <dsp:nvSpPr>
        <dsp:cNvPr id="0" name=""/>
        <dsp:cNvSpPr/>
      </dsp:nvSpPr>
      <dsp:spPr>
        <a:xfrm>
          <a:off x="1327479" y="762008"/>
          <a:ext cx="2109638" cy="2109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6FE0C-070F-4A5C-B48D-826746C9BCDA}">
      <dsp:nvSpPr>
        <dsp:cNvPr id="0" name=""/>
        <dsp:cNvSpPr/>
      </dsp:nvSpPr>
      <dsp:spPr>
        <a:xfrm>
          <a:off x="3316284" y="-79614"/>
          <a:ext cx="1265783" cy="1265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Financial</a:t>
          </a:r>
        </a:p>
      </dsp:txBody>
      <dsp:txXfrm>
        <a:off x="3501654" y="105756"/>
        <a:ext cx="895043" cy="895043"/>
      </dsp:txXfrm>
    </dsp:sp>
    <dsp:sp modelId="{6D5D1CC1-B03E-41A1-8B75-7D100AD41B8A}">
      <dsp:nvSpPr>
        <dsp:cNvPr id="0" name=""/>
        <dsp:cNvSpPr/>
      </dsp:nvSpPr>
      <dsp:spPr>
        <a:xfrm>
          <a:off x="4708645" y="-79614"/>
          <a:ext cx="1898674" cy="126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Powers of Attorney</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Trusts</a:t>
          </a:r>
        </a:p>
      </dsp:txBody>
      <dsp:txXfrm>
        <a:off x="4708645" y="-79614"/>
        <a:ext cx="1898674" cy="1265783"/>
      </dsp:txXfrm>
    </dsp:sp>
    <dsp:sp modelId="{AB0873D3-D071-4AB6-B612-2CBEDA89902B}">
      <dsp:nvSpPr>
        <dsp:cNvPr id="0" name=""/>
        <dsp:cNvSpPr/>
      </dsp:nvSpPr>
      <dsp:spPr>
        <a:xfrm>
          <a:off x="3734414" y="1480867"/>
          <a:ext cx="1265783" cy="1265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Medical</a:t>
          </a:r>
        </a:p>
      </dsp:txBody>
      <dsp:txXfrm>
        <a:off x="3919784" y="1666237"/>
        <a:ext cx="895043" cy="895043"/>
      </dsp:txXfrm>
    </dsp:sp>
    <dsp:sp modelId="{B03C478F-31AD-4861-A21A-82098A2415FE}">
      <dsp:nvSpPr>
        <dsp:cNvPr id="0" name=""/>
        <dsp:cNvSpPr/>
      </dsp:nvSpPr>
      <dsp:spPr>
        <a:xfrm>
          <a:off x="5126775" y="1480867"/>
          <a:ext cx="1898674" cy="1265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Healthcare Proxy</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Living Will</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Molst</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FHCDA</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“Care Act” </a:t>
          </a:r>
        </a:p>
      </dsp:txBody>
      <dsp:txXfrm>
        <a:off x="5126775" y="1480867"/>
        <a:ext cx="1898674" cy="1265783"/>
      </dsp:txXfrm>
    </dsp:sp>
    <dsp:sp modelId="{B1C4F137-492D-41A9-81DA-3A10CC137582}">
      <dsp:nvSpPr>
        <dsp:cNvPr id="0" name=""/>
        <dsp:cNvSpPr/>
      </dsp:nvSpPr>
      <dsp:spPr>
        <a:xfrm>
          <a:off x="3251664" y="2872582"/>
          <a:ext cx="1601937" cy="15896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Guardianship</a:t>
          </a:r>
        </a:p>
      </dsp:txBody>
      <dsp:txXfrm>
        <a:off x="3486262" y="3105377"/>
        <a:ext cx="1132741" cy="112403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6FCB43-A7E1-B04B-89A7-D434B62C4634}"/>
              </a:ext>
            </a:extLst>
          </p:cNvPr>
          <p:cNvSpPr>
            <a:spLocks noGrp="1"/>
          </p:cNvSpPr>
          <p:nvPr>
            <p:ph type="hdr" sz="quarter"/>
          </p:nvPr>
        </p:nvSpPr>
        <p:spPr>
          <a:xfrm>
            <a:off x="0" y="0"/>
            <a:ext cx="3170238" cy="482600"/>
          </a:xfrm>
          <a:prstGeom prst="rect">
            <a:avLst/>
          </a:prstGeom>
        </p:spPr>
        <p:txBody>
          <a:bodyPr vert="horz" lIns="96627" tIns="48315" rIns="96627" bIns="48315" rtlCol="0"/>
          <a:lstStyle>
            <a:lvl1pPr algn="l">
              <a:defRPr sz="1200"/>
            </a:lvl1pPr>
          </a:lstStyle>
          <a:p>
            <a:pPr>
              <a:defRPr/>
            </a:pPr>
            <a:r>
              <a:rPr lang="en-US"/>
              <a:t>The Law Offices of David R. Okrent</a:t>
            </a:r>
          </a:p>
        </p:txBody>
      </p:sp>
      <p:sp>
        <p:nvSpPr>
          <p:cNvPr id="3" name="Date Placeholder 2">
            <a:extLst>
              <a:ext uri="{FF2B5EF4-FFF2-40B4-BE49-F238E27FC236}">
                <a16:creationId xmlns:a16="http://schemas.microsoft.com/office/drawing/2014/main" id="{162E97D9-B4EB-D54F-BAC2-05F27F2482B8}"/>
              </a:ext>
            </a:extLst>
          </p:cNvPr>
          <p:cNvSpPr>
            <a:spLocks noGrp="1"/>
          </p:cNvSpPr>
          <p:nvPr>
            <p:ph type="dt" sz="quarter" idx="1"/>
          </p:nvPr>
        </p:nvSpPr>
        <p:spPr>
          <a:xfrm>
            <a:off x="4143375" y="0"/>
            <a:ext cx="3170238" cy="482600"/>
          </a:xfrm>
          <a:prstGeom prst="rect">
            <a:avLst/>
          </a:prstGeom>
        </p:spPr>
        <p:txBody>
          <a:bodyPr vert="horz" lIns="96627" tIns="48315" rIns="96627" bIns="48315" rtlCol="0"/>
          <a:lstStyle>
            <a:lvl1pPr algn="r">
              <a:defRPr sz="1200"/>
            </a:lvl1pPr>
          </a:lstStyle>
          <a:p>
            <a:pPr>
              <a:defRPr/>
            </a:pPr>
            <a:fld id="{D5BCF984-B509-46B9-A41E-9B9036B2C745}" type="datetime1">
              <a:rPr lang="en-US" smtClean="0"/>
              <a:t>9/8/2025</a:t>
            </a:fld>
            <a:endParaRPr lang="en-US" dirty="0"/>
          </a:p>
        </p:txBody>
      </p:sp>
      <p:sp>
        <p:nvSpPr>
          <p:cNvPr id="4" name="Footer Placeholder 3">
            <a:extLst>
              <a:ext uri="{FF2B5EF4-FFF2-40B4-BE49-F238E27FC236}">
                <a16:creationId xmlns:a16="http://schemas.microsoft.com/office/drawing/2014/main" id="{7A050B05-E2DB-C04D-8B03-AA9DEF3ACBDD}"/>
              </a:ext>
            </a:extLst>
          </p:cNvPr>
          <p:cNvSpPr>
            <a:spLocks noGrp="1"/>
          </p:cNvSpPr>
          <p:nvPr>
            <p:ph type="ftr" sz="quarter" idx="2"/>
          </p:nvPr>
        </p:nvSpPr>
        <p:spPr>
          <a:xfrm>
            <a:off x="0" y="9118600"/>
            <a:ext cx="3170238" cy="482600"/>
          </a:xfrm>
          <a:prstGeom prst="rect">
            <a:avLst/>
          </a:prstGeom>
        </p:spPr>
        <p:txBody>
          <a:bodyPr vert="horz" lIns="96627" tIns="48315" rIns="96627" bIns="48315" rtlCol="0" anchor="b"/>
          <a:lstStyle>
            <a:lvl1pPr algn="l">
              <a:defRPr sz="1200"/>
            </a:lvl1pPr>
          </a:lstStyle>
          <a:p>
            <a:pPr>
              <a:defRPr/>
            </a:pPr>
            <a:r>
              <a:rPr lang="en-US"/>
              <a:t>The Law Offices of David R. Okrent</a:t>
            </a:r>
          </a:p>
        </p:txBody>
      </p:sp>
      <p:sp>
        <p:nvSpPr>
          <p:cNvPr id="5" name="Slide Number Placeholder 4">
            <a:extLst>
              <a:ext uri="{FF2B5EF4-FFF2-40B4-BE49-F238E27FC236}">
                <a16:creationId xmlns:a16="http://schemas.microsoft.com/office/drawing/2014/main" id="{DC7A43FB-2D8B-DA48-B0F5-D9D85C52DC8C}"/>
              </a:ext>
            </a:extLst>
          </p:cNvPr>
          <p:cNvSpPr>
            <a:spLocks noGrp="1"/>
          </p:cNvSpPr>
          <p:nvPr>
            <p:ph type="sldNum" sz="quarter" idx="3"/>
          </p:nvPr>
        </p:nvSpPr>
        <p:spPr>
          <a:xfrm>
            <a:off x="4143375" y="9118600"/>
            <a:ext cx="3170238" cy="482600"/>
          </a:xfrm>
          <a:prstGeom prst="rect">
            <a:avLst/>
          </a:prstGeom>
        </p:spPr>
        <p:txBody>
          <a:bodyPr vert="horz" wrap="square" lIns="96627" tIns="48315" rIns="96627" bIns="48315" numCol="1" anchor="b" anchorCtr="0" compatLnSpc="1">
            <a:prstTxWarp prst="textNoShape">
              <a:avLst/>
            </a:prstTxWarp>
          </a:bodyPr>
          <a:lstStyle>
            <a:lvl1pPr algn="r">
              <a:defRPr sz="1200"/>
            </a:lvl1pPr>
          </a:lstStyle>
          <a:p>
            <a:pPr>
              <a:defRPr/>
            </a:pPr>
            <a:fld id="{7F6CAFBC-1577-0641-9172-D162F902F37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24F2EE-5872-324E-9BA6-EB9FA854F6D1}"/>
              </a:ext>
            </a:extLst>
          </p:cNvPr>
          <p:cNvSpPr>
            <a:spLocks noGrp="1"/>
          </p:cNvSpPr>
          <p:nvPr>
            <p:ph type="hdr" sz="quarter"/>
          </p:nvPr>
        </p:nvSpPr>
        <p:spPr>
          <a:xfrm>
            <a:off x="0" y="0"/>
            <a:ext cx="3170238" cy="481013"/>
          </a:xfrm>
          <a:prstGeom prst="rect">
            <a:avLst/>
          </a:prstGeom>
        </p:spPr>
        <p:txBody>
          <a:bodyPr vert="horz" lIns="96627" tIns="48315" rIns="96627" bIns="48315" rtlCol="0"/>
          <a:lstStyle>
            <a:lvl1pPr algn="l" eaLnBrk="1" hangingPunct="1">
              <a:defRPr sz="1200">
                <a:latin typeface="Arial" charset="0"/>
                <a:cs typeface="Arial" charset="0"/>
              </a:defRPr>
            </a:lvl1pPr>
          </a:lstStyle>
          <a:p>
            <a:pPr>
              <a:defRPr/>
            </a:pPr>
            <a:r>
              <a:rPr lang="en-US"/>
              <a:t>The Law Offices of David R. Okrent</a:t>
            </a:r>
          </a:p>
        </p:txBody>
      </p:sp>
      <p:sp>
        <p:nvSpPr>
          <p:cNvPr id="3" name="Date Placeholder 2">
            <a:extLst>
              <a:ext uri="{FF2B5EF4-FFF2-40B4-BE49-F238E27FC236}">
                <a16:creationId xmlns:a16="http://schemas.microsoft.com/office/drawing/2014/main" id="{322C42D5-C575-8841-914D-5B21D5F6BAF8}"/>
              </a:ext>
            </a:extLst>
          </p:cNvPr>
          <p:cNvSpPr>
            <a:spLocks noGrp="1"/>
          </p:cNvSpPr>
          <p:nvPr>
            <p:ph type="dt" idx="1"/>
          </p:nvPr>
        </p:nvSpPr>
        <p:spPr>
          <a:xfrm>
            <a:off x="4143375" y="0"/>
            <a:ext cx="3170238" cy="481013"/>
          </a:xfrm>
          <a:prstGeom prst="rect">
            <a:avLst/>
          </a:prstGeom>
        </p:spPr>
        <p:txBody>
          <a:bodyPr vert="horz" lIns="96627" tIns="48315" rIns="96627" bIns="48315" rtlCol="0"/>
          <a:lstStyle>
            <a:lvl1pPr algn="r" eaLnBrk="1" hangingPunct="1">
              <a:defRPr sz="1200">
                <a:latin typeface="Arial" charset="0"/>
                <a:cs typeface="Arial" charset="0"/>
              </a:defRPr>
            </a:lvl1pPr>
          </a:lstStyle>
          <a:p>
            <a:pPr>
              <a:defRPr/>
            </a:pPr>
            <a:fld id="{CB42E937-DE54-452D-BD97-84F6C06A0796}" type="datetime1">
              <a:rPr lang="en-US" smtClean="0"/>
              <a:t>9/8/2025</a:t>
            </a:fld>
            <a:endParaRPr lang="en-US" dirty="0"/>
          </a:p>
        </p:txBody>
      </p:sp>
      <p:sp>
        <p:nvSpPr>
          <p:cNvPr id="4" name="Slide Image Placeholder 3">
            <a:extLst>
              <a:ext uri="{FF2B5EF4-FFF2-40B4-BE49-F238E27FC236}">
                <a16:creationId xmlns:a16="http://schemas.microsoft.com/office/drawing/2014/main" id="{7E694290-9ED3-A940-94CD-C2BBD502B431}"/>
              </a:ext>
            </a:extLst>
          </p:cNvPr>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6627" tIns="48315" rIns="96627" bIns="48315" rtlCol="0" anchor="ctr"/>
          <a:lstStyle/>
          <a:p>
            <a:pPr lvl="0"/>
            <a:endParaRPr lang="en-US" noProof="0" dirty="0"/>
          </a:p>
        </p:txBody>
      </p:sp>
      <p:sp>
        <p:nvSpPr>
          <p:cNvPr id="5" name="Notes Placeholder 4">
            <a:extLst>
              <a:ext uri="{FF2B5EF4-FFF2-40B4-BE49-F238E27FC236}">
                <a16:creationId xmlns:a16="http://schemas.microsoft.com/office/drawing/2014/main" id="{C225BD8F-CE5E-6B4D-BB81-7B774D7B4C8F}"/>
              </a:ext>
            </a:extLst>
          </p:cNvPr>
          <p:cNvSpPr>
            <a:spLocks noGrp="1"/>
          </p:cNvSpPr>
          <p:nvPr>
            <p:ph type="body" sz="quarter" idx="3"/>
          </p:nvPr>
        </p:nvSpPr>
        <p:spPr>
          <a:xfrm>
            <a:off x="731838" y="4560888"/>
            <a:ext cx="5851525" cy="4321175"/>
          </a:xfrm>
          <a:prstGeom prst="rect">
            <a:avLst/>
          </a:prstGeom>
        </p:spPr>
        <p:txBody>
          <a:bodyPr vert="horz" lIns="96627" tIns="48315" rIns="96627" bIns="483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EA65DDF-5D46-4E4C-97C7-8287B39A3B80}"/>
              </a:ext>
            </a:extLst>
          </p:cNvPr>
          <p:cNvSpPr>
            <a:spLocks noGrp="1"/>
          </p:cNvSpPr>
          <p:nvPr>
            <p:ph type="ftr" sz="quarter" idx="4"/>
          </p:nvPr>
        </p:nvSpPr>
        <p:spPr>
          <a:xfrm>
            <a:off x="0" y="9118600"/>
            <a:ext cx="3170238" cy="481013"/>
          </a:xfrm>
          <a:prstGeom prst="rect">
            <a:avLst/>
          </a:prstGeom>
        </p:spPr>
        <p:txBody>
          <a:bodyPr vert="horz" lIns="96627" tIns="48315" rIns="96627" bIns="48315" rtlCol="0" anchor="b"/>
          <a:lstStyle>
            <a:lvl1pPr algn="l" eaLnBrk="1" hangingPunct="1">
              <a:defRPr sz="1200">
                <a:latin typeface="Arial" charset="0"/>
                <a:cs typeface="Arial" charset="0"/>
              </a:defRPr>
            </a:lvl1pPr>
          </a:lstStyle>
          <a:p>
            <a:pPr>
              <a:defRPr/>
            </a:pPr>
            <a:r>
              <a:rPr lang="en-US"/>
              <a:t>The Law Offices of David R. Okrent</a:t>
            </a:r>
          </a:p>
        </p:txBody>
      </p:sp>
      <p:sp>
        <p:nvSpPr>
          <p:cNvPr id="7" name="Slide Number Placeholder 6">
            <a:extLst>
              <a:ext uri="{FF2B5EF4-FFF2-40B4-BE49-F238E27FC236}">
                <a16:creationId xmlns:a16="http://schemas.microsoft.com/office/drawing/2014/main" id="{517E0AAC-4B1B-C44F-B2A7-C13A02CEF835}"/>
              </a:ext>
            </a:extLst>
          </p:cNvPr>
          <p:cNvSpPr>
            <a:spLocks noGrp="1"/>
          </p:cNvSpPr>
          <p:nvPr>
            <p:ph type="sldNum" sz="quarter" idx="5"/>
          </p:nvPr>
        </p:nvSpPr>
        <p:spPr>
          <a:xfrm>
            <a:off x="4143375" y="9118600"/>
            <a:ext cx="3170238" cy="481013"/>
          </a:xfrm>
          <a:prstGeom prst="rect">
            <a:avLst/>
          </a:prstGeom>
        </p:spPr>
        <p:txBody>
          <a:bodyPr vert="horz" wrap="square" lIns="96627" tIns="48315" rIns="96627" bIns="48315" numCol="1" anchor="b" anchorCtr="0" compatLnSpc="1">
            <a:prstTxWarp prst="textNoShape">
              <a:avLst/>
            </a:prstTxWarp>
          </a:bodyPr>
          <a:lstStyle>
            <a:lvl1pPr algn="r" eaLnBrk="1" hangingPunct="1">
              <a:defRPr sz="1200"/>
            </a:lvl1pPr>
          </a:lstStyle>
          <a:p>
            <a:pPr>
              <a:defRPr/>
            </a:pPr>
            <a:fld id="{58B0B4F6-8D9D-EB4B-B738-4F4303CCA3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86E47ED-33A5-974A-80DF-84058CF0CE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4A271BE-8CBD-BC4A-AC29-751BBF4B14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BCFD3978-1194-4043-9B3D-3B7CAA5F52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11CCB2-52E6-3047-8004-6850BD9B417B}" type="slidenum">
              <a:rPr lang="en-US" altLang="en-US" smtClean="0"/>
              <a:pPr/>
              <a:t>1</a:t>
            </a:fld>
            <a:endParaRPr lang="en-US" altLang="en-US"/>
          </a:p>
        </p:txBody>
      </p:sp>
      <p:sp>
        <p:nvSpPr>
          <p:cNvPr id="2" name="Date Placeholder 1">
            <a:extLst>
              <a:ext uri="{FF2B5EF4-FFF2-40B4-BE49-F238E27FC236}">
                <a16:creationId xmlns:a16="http://schemas.microsoft.com/office/drawing/2014/main" id="{D734C981-72A9-C19B-4C7A-7B1A380916D4}"/>
              </a:ext>
            </a:extLst>
          </p:cNvPr>
          <p:cNvSpPr>
            <a:spLocks noGrp="1"/>
          </p:cNvSpPr>
          <p:nvPr>
            <p:ph type="dt" idx="1"/>
          </p:nvPr>
        </p:nvSpPr>
        <p:spPr/>
        <p:txBody>
          <a:bodyPr/>
          <a:lstStyle/>
          <a:p>
            <a:pPr>
              <a:defRPr/>
            </a:pPr>
            <a:fld id="{3305B2EF-28AF-456A-BF3E-BEA0DD478E3D}" type="datetime1">
              <a:rPr lang="en-US" smtClean="0"/>
              <a:t>9/8/2025</a:t>
            </a:fld>
            <a:endParaRPr lang="en-US" dirty="0"/>
          </a:p>
        </p:txBody>
      </p:sp>
      <p:sp>
        <p:nvSpPr>
          <p:cNvPr id="3" name="Footer Placeholder 2">
            <a:extLst>
              <a:ext uri="{FF2B5EF4-FFF2-40B4-BE49-F238E27FC236}">
                <a16:creationId xmlns:a16="http://schemas.microsoft.com/office/drawing/2014/main" id="{DEE286C4-5AD4-4D4D-213D-84D935BCE921}"/>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DA2F6253-1970-0A24-F9BC-28F49D40CB6E}"/>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2125F4-6E6C-EB47-AA23-03794B1FB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296F236-DC41-6A4B-8BDF-6B3FA81D1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9E9F0128-0227-A74E-B79D-3E674D799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9C352-1980-0546-A96E-E27BDDD3D15F}" type="slidenum">
              <a:rPr lang="en-US" altLang="en-US" smtClean="0"/>
              <a:pPr/>
              <a:t>10</a:t>
            </a:fld>
            <a:endParaRPr lang="en-US" altLang="en-US"/>
          </a:p>
        </p:txBody>
      </p:sp>
      <p:sp>
        <p:nvSpPr>
          <p:cNvPr id="2" name="Date Placeholder 1">
            <a:extLst>
              <a:ext uri="{FF2B5EF4-FFF2-40B4-BE49-F238E27FC236}">
                <a16:creationId xmlns:a16="http://schemas.microsoft.com/office/drawing/2014/main" id="{23467F1E-B1F5-150E-D66A-836F318DACF4}"/>
              </a:ext>
            </a:extLst>
          </p:cNvPr>
          <p:cNvSpPr>
            <a:spLocks noGrp="1"/>
          </p:cNvSpPr>
          <p:nvPr>
            <p:ph type="dt" idx="1"/>
          </p:nvPr>
        </p:nvSpPr>
        <p:spPr/>
        <p:txBody>
          <a:bodyPr/>
          <a:lstStyle/>
          <a:p>
            <a:pPr>
              <a:defRPr/>
            </a:pPr>
            <a:fld id="{BFB60363-28EF-485E-AF9B-5534C65B0C8D}" type="datetime1">
              <a:rPr lang="en-US" smtClean="0"/>
              <a:t>9/8/2025</a:t>
            </a:fld>
            <a:endParaRPr lang="en-US" dirty="0"/>
          </a:p>
        </p:txBody>
      </p:sp>
      <p:sp>
        <p:nvSpPr>
          <p:cNvPr id="3" name="Footer Placeholder 2">
            <a:extLst>
              <a:ext uri="{FF2B5EF4-FFF2-40B4-BE49-F238E27FC236}">
                <a16:creationId xmlns:a16="http://schemas.microsoft.com/office/drawing/2014/main" id="{CBC6BA02-F64A-4F49-98DF-9B7A391AE9E5}"/>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C26309B0-8FE3-1E44-EAE3-ACA6380DC503}"/>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2125F4-6E6C-EB47-AA23-03794B1FB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296F236-DC41-6A4B-8BDF-6B3FA81D1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9E9F0128-0227-A74E-B79D-3E674D799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9C352-1980-0546-A96E-E27BDDD3D15F}" type="slidenum">
              <a:rPr lang="en-US" altLang="en-US" smtClean="0"/>
              <a:pPr/>
              <a:t>11</a:t>
            </a:fld>
            <a:endParaRPr lang="en-US" altLang="en-US"/>
          </a:p>
        </p:txBody>
      </p:sp>
      <p:sp>
        <p:nvSpPr>
          <p:cNvPr id="2" name="Date Placeholder 1">
            <a:extLst>
              <a:ext uri="{FF2B5EF4-FFF2-40B4-BE49-F238E27FC236}">
                <a16:creationId xmlns:a16="http://schemas.microsoft.com/office/drawing/2014/main" id="{E22134D4-3C22-879F-19A7-DA6711A12B35}"/>
              </a:ext>
            </a:extLst>
          </p:cNvPr>
          <p:cNvSpPr>
            <a:spLocks noGrp="1"/>
          </p:cNvSpPr>
          <p:nvPr>
            <p:ph type="dt" idx="1"/>
          </p:nvPr>
        </p:nvSpPr>
        <p:spPr/>
        <p:txBody>
          <a:bodyPr/>
          <a:lstStyle/>
          <a:p>
            <a:pPr>
              <a:defRPr/>
            </a:pPr>
            <a:fld id="{2BE42CF9-6CE5-487B-A887-70374097D61B}" type="datetime1">
              <a:rPr lang="en-US" smtClean="0"/>
              <a:t>9/8/2025</a:t>
            </a:fld>
            <a:endParaRPr lang="en-US" dirty="0"/>
          </a:p>
        </p:txBody>
      </p:sp>
      <p:sp>
        <p:nvSpPr>
          <p:cNvPr id="3" name="Footer Placeholder 2">
            <a:extLst>
              <a:ext uri="{FF2B5EF4-FFF2-40B4-BE49-F238E27FC236}">
                <a16:creationId xmlns:a16="http://schemas.microsoft.com/office/drawing/2014/main" id="{6F6CE379-86AA-D62A-1396-C0922F3B8CCA}"/>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3D13B5EF-50ED-2CA0-C447-2D1E5D69E111}"/>
              </a:ext>
            </a:extLst>
          </p:cNvPr>
          <p:cNvSpPr>
            <a:spLocks noGrp="1"/>
          </p:cNvSpPr>
          <p:nvPr>
            <p:ph type="hdr" sz="quarter"/>
          </p:nvPr>
        </p:nvSpPr>
        <p:spPr/>
        <p:txBody>
          <a:bodyPr/>
          <a:lstStyle/>
          <a:p>
            <a:pPr>
              <a:defRPr/>
            </a:pPr>
            <a:r>
              <a:rPr lang="en-US"/>
              <a:t>The Law Offices of David R. Okrent</a:t>
            </a:r>
          </a:p>
        </p:txBody>
      </p:sp>
    </p:spTree>
    <p:extLst>
      <p:ext uri="{BB962C8B-B14F-4D97-AF65-F5344CB8AC3E}">
        <p14:creationId xmlns:p14="http://schemas.microsoft.com/office/powerpoint/2010/main" val="115999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D92E7-05BF-2CD6-1B2F-FB4A13CAFBF3}"/>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A0A1887-E8D9-7755-B1B2-8AF9E7C04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823C93B-2A7E-C14A-A17F-6A3A007873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id="{74CF9168-09FD-4705-EB91-CF3F484122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4905" indent="-280946">
              <a:defRPr>
                <a:solidFill>
                  <a:schemeClr val="tx1"/>
                </a:solidFill>
                <a:latin typeface="Arial" panose="020B0604020202020204" pitchFamily="34" charset="0"/>
                <a:cs typeface="Arial" panose="020B0604020202020204" pitchFamily="34" charset="0"/>
              </a:defRPr>
            </a:lvl2pPr>
            <a:lvl3pPr marL="1131720" indent="-223805">
              <a:defRPr>
                <a:solidFill>
                  <a:schemeClr val="tx1"/>
                </a:solidFill>
                <a:latin typeface="Arial" panose="020B0604020202020204" pitchFamily="34" charset="0"/>
                <a:cs typeface="Arial" panose="020B0604020202020204" pitchFamily="34" charset="0"/>
              </a:defRPr>
            </a:lvl3pPr>
            <a:lvl4pPr marL="1584091" indent="-223805">
              <a:defRPr>
                <a:solidFill>
                  <a:schemeClr val="tx1"/>
                </a:solidFill>
                <a:latin typeface="Arial" panose="020B0604020202020204" pitchFamily="34" charset="0"/>
                <a:cs typeface="Arial" panose="020B0604020202020204" pitchFamily="34" charset="0"/>
              </a:defRPr>
            </a:lvl4pPr>
            <a:lvl5pPr marL="2038049" indent="-223805">
              <a:defRPr>
                <a:solidFill>
                  <a:schemeClr val="tx1"/>
                </a:solidFill>
                <a:latin typeface="Arial" panose="020B0604020202020204" pitchFamily="34" charset="0"/>
                <a:cs typeface="Arial" panose="020B0604020202020204" pitchFamily="34" charset="0"/>
              </a:defRPr>
            </a:lvl5pPr>
            <a:lvl6pPr marL="2495181"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2314"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9446"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6579"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82FE82-A6B2-42DB-BADE-50452BF76E23}" type="slidenum">
              <a:rPr lang="en-US" altLang="en-US" smtClean="0"/>
              <a:pPr/>
              <a:t>12</a:t>
            </a:fld>
            <a:endParaRPr lang="en-US" altLang="en-US" dirty="0"/>
          </a:p>
        </p:txBody>
      </p:sp>
    </p:spTree>
    <p:extLst>
      <p:ext uri="{BB962C8B-B14F-4D97-AF65-F5344CB8AC3E}">
        <p14:creationId xmlns:p14="http://schemas.microsoft.com/office/powerpoint/2010/main" val="286893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6114-81E7-4B3D-4CBB-EE01982B6CE2}"/>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DEE0B94-4C39-2E7F-F2A4-23DE21F4A7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9878203-4406-F21C-D311-DEC901411A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id="{14DC657E-2A75-834C-9462-FF810AF35C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4905" indent="-280946">
              <a:defRPr>
                <a:solidFill>
                  <a:schemeClr val="tx1"/>
                </a:solidFill>
                <a:latin typeface="Arial" panose="020B0604020202020204" pitchFamily="34" charset="0"/>
                <a:cs typeface="Arial" panose="020B0604020202020204" pitchFamily="34" charset="0"/>
              </a:defRPr>
            </a:lvl2pPr>
            <a:lvl3pPr marL="1131720" indent="-223805">
              <a:defRPr>
                <a:solidFill>
                  <a:schemeClr val="tx1"/>
                </a:solidFill>
                <a:latin typeface="Arial" panose="020B0604020202020204" pitchFamily="34" charset="0"/>
                <a:cs typeface="Arial" panose="020B0604020202020204" pitchFamily="34" charset="0"/>
              </a:defRPr>
            </a:lvl3pPr>
            <a:lvl4pPr marL="1584091" indent="-223805">
              <a:defRPr>
                <a:solidFill>
                  <a:schemeClr val="tx1"/>
                </a:solidFill>
                <a:latin typeface="Arial" panose="020B0604020202020204" pitchFamily="34" charset="0"/>
                <a:cs typeface="Arial" panose="020B0604020202020204" pitchFamily="34" charset="0"/>
              </a:defRPr>
            </a:lvl4pPr>
            <a:lvl5pPr marL="2038049" indent="-223805">
              <a:defRPr>
                <a:solidFill>
                  <a:schemeClr val="tx1"/>
                </a:solidFill>
                <a:latin typeface="Arial" panose="020B0604020202020204" pitchFamily="34" charset="0"/>
                <a:cs typeface="Arial" panose="020B0604020202020204" pitchFamily="34" charset="0"/>
              </a:defRPr>
            </a:lvl5pPr>
            <a:lvl6pPr marL="2495181"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2314"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9446"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6579"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82FE82-A6B2-42DB-BADE-50452BF76E23}" type="slidenum">
              <a:rPr lang="en-US" altLang="en-US" smtClean="0"/>
              <a:pPr/>
              <a:t>13</a:t>
            </a:fld>
            <a:endParaRPr lang="en-US" altLang="en-US" dirty="0"/>
          </a:p>
        </p:txBody>
      </p:sp>
    </p:spTree>
    <p:extLst>
      <p:ext uri="{BB962C8B-B14F-4D97-AF65-F5344CB8AC3E}">
        <p14:creationId xmlns:p14="http://schemas.microsoft.com/office/powerpoint/2010/main" val="119368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999C7-919C-E72E-1B21-317A622B37F5}"/>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16FBD50-E97E-6256-CF88-FF7E26FDDF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97FA8DC-1EA4-DC23-E1FC-EB251EDCF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id="{060C56D0-E13F-A061-E187-65D14C87E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4905" indent="-280946">
              <a:defRPr>
                <a:solidFill>
                  <a:schemeClr val="tx1"/>
                </a:solidFill>
                <a:latin typeface="Arial" panose="020B0604020202020204" pitchFamily="34" charset="0"/>
                <a:cs typeface="Arial" panose="020B0604020202020204" pitchFamily="34" charset="0"/>
              </a:defRPr>
            </a:lvl2pPr>
            <a:lvl3pPr marL="1131720" indent="-223805">
              <a:defRPr>
                <a:solidFill>
                  <a:schemeClr val="tx1"/>
                </a:solidFill>
                <a:latin typeface="Arial" panose="020B0604020202020204" pitchFamily="34" charset="0"/>
                <a:cs typeface="Arial" panose="020B0604020202020204" pitchFamily="34" charset="0"/>
              </a:defRPr>
            </a:lvl3pPr>
            <a:lvl4pPr marL="1584091" indent="-223805">
              <a:defRPr>
                <a:solidFill>
                  <a:schemeClr val="tx1"/>
                </a:solidFill>
                <a:latin typeface="Arial" panose="020B0604020202020204" pitchFamily="34" charset="0"/>
                <a:cs typeface="Arial" panose="020B0604020202020204" pitchFamily="34" charset="0"/>
              </a:defRPr>
            </a:lvl4pPr>
            <a:lvl5pPr marL="2038049" indent="-223805">
              <a:defRPr>
                <a:solidFill>
                  <a:schemeClr val="tx1"/>
                </a:solidFill>
                <a:latin typeface="Arial" panose="020B0604020202020204" pitchFamily="34" charset="0"/>
                <a:cs typeface="Arial" panose="020B0604020202020204" pitchFamily="34" charset="0"/>
              </a:defRPr>
            </a:lvl5pPr>
            <a:lvl6pPr marL="2495181"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2314"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09446"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6579" indent="-22380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82FE82-A6B2-42DB-BADE-50452BF76E23}" type="slidenum">
              <a:rPr lang="en-US" altLang="en-US" smtClean="0"/>
              <a:pPr/>
              <a:t>14</a:t>
            </a:fld>
            <a:endParaRPr lang="en-US" altLang="en-US" dirty="0"/>
          </a:p>
        </p:txBody>
      </p:sp>
    </p:spTree>
    <p:extLst>
      <p:ext uri="{BB962C8B-B14F-4D97-AF65-F5344CB8AC3E}">
        <p14:creationId xmlns:p14="http://schemas.microsoft.com/office/powerpoint/2010/main" val="395022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77ED7BF-0585-F453-FB54-9B5BC4D48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718E5803-24C5-0969-3F5E-B04A16F8C9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a:extLst>
              <a:ext uri="{FF2B5EF4-FFF2-40B4-BE49-F238E27FC236}">
                <a16:creationId xmlns:a16="http://schemas.microsoft.com/office/drawing/2014/main" id="{FBBE8E31-E5E9-3E44-789E-50BD9BD49A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705E60-D14B-463A-9CC1-47062DACBAC8}" type="slidenum">
              <a:rPr lang="en-US" altLang="en-US" smtClean="0"/>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746D3F4A-0A0D-1BAA-2304-04B27D4B5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3D95F538-9B6D-E59F-2386-6ABABF7466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a:extLst>
              <a:ext uri="{FF2B5EF4-FFF2-40B4-BE49-F238E27FC236}">
                <a16:creationId xmlns:a16="http://schemas.microsoft.com/office/drawing/2014/main" id="{F818E3D5-F628-AE06-FD42-A4B35F5A75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798" indent="-283192">
              <a:defRPr>
                <a:solidFill>
                  <a:schemeClr val="tx1"/>
                </a:solidFill>
                <a:latin typeface="Arial" panose="020B0604020202020204" pitchFamily="34" charset="0"/>
                <a:cs typeface="Arial" panose="020B0604020202020204" pitchFamily="34" charset="0"/>
              </a:defRPr>
            </a:lvl2pPr>
            <a:lvl3pPr marL="1143599" indent="-225934">
              <a:defRPr>
                <a:solidFill>
                  <a:schemeClr val="tx1"/>
                </a:solidFill>
                <a:latin typeface="Arial" panose="020B0604020202020204" pitchFamily="34" charset="0"/>
                <a:cs typeface="Arial" panose="020B0604020202020204" pitchFamily="34" charset="0"/>
              </a:defRPr>
            </a:lvl3pPr>
            <a:lvl4pPr marL="1600110" indent="-225934">
              <a:defRPr>
                <a:solidFill>
                  <a:schemeClr val="tx1"/>
                </a:solidFill>
                <a:latin typeface="Arial" panose="020B0604020202020204" pitchFamily="34" charset="0"/>
                <a:cs typeface="Arial" panose="020B0604020202020204" pitchFamily="34" charset="0"/>
              </a:defRPr>
            </a:lvl4pPr>
            <a:lvl5pPr marL="2059716" indent="-225934">
              <a:defRPr>
                <a:solidFill>
                  <a:schemeClr val="tx1"/>
                </a:solidFill>
                <a:latin typeface="Arial" panose="020B0604020202020204" pitchFamily="34" charset="0"/>
                <a:cs typeface="Arial" panose="020B0604020202020204" pitchFamily="34" charset="0"/>
              </a:defRPr>
            </a:lvl5pPr>
            <a:lvl6pPr marL="2505395" indent="-225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1073" indent="-225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6752" indent="-225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2431" indent="-225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4D1970-2AA9-495D-B1EF-73EB1CCEBC7C}" type="slidenum">
              <a:rPr lang="en-US" altLang="en-US" smtClean="0"/>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2B1981C-1849-5B1A-4D2D-628452F01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C2553F1E-8F99-D5C6-7F9C-6E6C92D56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4452" name="Slide Number Placeholder 3">
            <a:extLst>
              <a:ext uri="{FF2B5EF4-FFF2-40B4-BE49-F238E27FC236}">
                <a16:creationId xmlns:a16="http://schemas.microsoft.com/office/drawing/2014/main" id="{32FF0D9D-C506-8E75-1D94-DC8F341CB8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454085-AD45-46CC-9ACD-9A46583A4BF7}" type="slidenum">
              <a:rPr lang="en-US" altLang="en-US" smtClean="0"/>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E6E12-6FBE-3989-0438-17CD07E2F20D}"/>
            </a:ext>
          </a:extLst>
        </p:cNvPr>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08834421-658D-67E3-7F11-E67D8B48A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BBD668ED-4DF2-FA88-F9F9-27690C3833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4452" name="Slide Number Placeholder 3">
            <a:extLst>
              <a:ext uri="{FF2B5EF4-FFF2-40B4-BE49-F238E27FC236}">
                <a16:creationId xmlns:a16="http://schemas.microsoft.com/office/drawing/2014/main" id="{5562067B-91C6-35B7-2624-CC03240831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454085-AD45-46CC-9ACD-9A46583A4BF7}" type="slidenum">
              <a:rPr lang="en-US" altLang="en-US" smtClean="0"/>
              <a:pPr/>
              <a:t>18</a:t>
            </a:fld>
            <a:endParaRPr lang="en-US" altLang="en-US" dirty="0"/>
          </a:p>
        </p:txBody>
      </p:sp>
    </p:spTree>
    <p:extLst>
      <p:ext uri="{BB962C8B-B14F-4D97-AF65-F5344CB8AC3E}">
        <p14:creationId xmlns:p14="http://schemas.microsoft.com/office/powerpoint/2010/main" val="61724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60E0539-1F9C-6FED-0A5F-A9768F34B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9D03EAC5-EB10-D063-28BC-79552CB50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a:extLst>
              <a:ext uri="{FF2B5EF4-FFF2-40B4-BE49-F238E27FC236}">
                <a16:creationId xmlns:a16="http://schemas.microsoft.com/office/drawing/2014/main" id="{9B1276AF-18B6-8DC2-F10C-C6D9C0875D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5EDBAD-56B7-4F7A-A98A-A359ADC29FE6}" type="slidenum">
              <a:rPr lang="en-US" altLang="en-US" smtClean="0"/>
              <a:pPr/>
              <a:t>20</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E4B4BFF-25BA-EF48-82CE-C2CFA1A4BC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7796C00-C147-9A4E-98DB-33B4A4CA66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01C7E135-CF81-1948-901F-DFF613386F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1D09E6-DB0E-9043-932A-1891CBA0E15C}" type="slidenum">
              <a:rPr lang="en-US" altLang="en-US" smtClean="0"/>
              <a:pPr/>
              <a:t>2</a:t>
            </a:fld>
            <a:endParaRPr lang="en-US" altLang="en-US"/>
          </a:p>
        </p:txBody>
      </p:sp>
      <p:sp>
        <p:nvSpPr>
          <p:cNvPr id="2" name="Date Placeholder 1">
            <a:extLst>
              <a:ext uri="{FF2B5EF4-FFF2-40B4-BE49-F238E27FC236}">
                <a16:creationId xmlns:a16="http://schemas.microsoft.com/office/drawing/2014/main" id="{A60814B0-10C5-7609-C461-E0A9D2C4911E}"/>
              </a:ext>
            </a:extLst>
          </p:cNvPr>
          <p:cNvSpPr>
            <a:spLocks noGrp="1"/>
          </p:cNvSpPr>
          <p:nvPr>
            <p:ph type="dt" idx="1"/>
          </p:nvPr>
        </p:nvSpPr>
        <p:spPr/>
        <p:txBody>
          <a:bodyPr/>
          <a:lstStyle/>
          <a:p>
            <a:pPr>
              <a:defRPr/>
            </a:pPr>
            <a:fld id="{D6AEA914-AC96-4767-A48A-6D11EC10EFC6}" type="datetime1">
              <a:rPr lang="en-US" smtClean="0"/>
              <a:t>9/8/2025</a:t>
            </a:fld>
            <a:endParaRPr lang="en-US" dirty="0"/>
          </a:p>
        </p:txBody>
      </p:sp>
      <p:sp>
        <p:nvSpPr>
          <p:cNvPr id="3" name="Footer Placeholder 2">
            <a:extLst>
              <a:ext uri="{FF2B5EF4-FFF2-40B4-BE49-F238E27FC236}">
                <a16:creationId xmlns:a16="http://schemas.microsoft.com/office/drawing/2014/main" id="{9E0D8637-1AC7-926E-AA04-215B9AD88D04}"/>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6A4AD743-96CA-BFA0-5548-3C4AD18469CC}"/>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41A5A4F4-9480-2543-1F3B-7438A9D430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CDE42710-BEC0-76DC-887F-DCC13111A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4692" name="Slide Number Placeholder 3">
            <a:extLst>
              <a:ext uri="{FF2B5EF4-FFF2-40B4-BE49-F238E27FC236}">
                <a16:creationId xmlns:a16="http://schemas.microsoft.com/office/drawing/2014/main" id="{F8A4E3B1-F708-B922-AF53-0B2BDFD9D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09050F-895D-4862-AC49-8E1EF7EFCA86}" type="slidenum">
              <a:rPr lang="en-US" altLang="en-US" smtClean="0"/>
              <a:pPr/>
              <a:t>21</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D5C698FF-6955-F60E-1470-B6DAB6470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4A6DE9EE-B6B9-5D0A-0023-F2D4B0CAC0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6740" name="Slide Number Placeholder 3">
            <a:extLst>
              <a:ext uri="{FF2B5EF4-FFF2-40B4-BE49-F238E27FC236}">
                <a16:creationId xmlns:a16="http://schemas.microsoft.com/office/drawing/2014/main" id="{8107810C-F05A-7D6C-4C00-B3D5CB6EA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B22397-34B1-4487-9F71-68FEEB373CA4}" type="slidenum">
              <a:rPr lang="en-US" altLang="en-US" smtClean="0"/>
              <a:pPr/>
              <a:t>22</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09D0271-21EC-3358-F971-49C821A0C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589E3055-6183-AB20-5DAB-066249B20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8788" name="Slide Number Placeholder 3">
            <a:extLst>
              <a:ext uri="{FF2B5EF4-FFF2-40B4-BE49-F238E27FC236}">
                <a16:creationId xmlns:a16="http://schemas.microsoft.com/office/drawing/2014/main" id="{61F772D3-F7FC-FDD9-0035-969A4B9A9F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7DE270-7C5E-4122-89AE-75E2EFDA2510}" type="slidenum">
              <a:rPr lang="en-US" altLang="en-US" smtClean="0"/>
              <a:pPr/>
              <a:t>23</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9917FD9A-0A5F-4D01-7D07-26B51D917F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AF1820C9-16A6-9D32-61F3-F37241D1F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0836" name="Slide Number Placeholder 3">
            <a:extLst>
              <a:ext uri="{FF2B5EF4-FFF2-40B4-BE49-F238E27FC236}">
                <a16:creationId xmlns:a16="http://schemas.microsoft.com/office/drawing/2014/main" id="{A0F7E43C-CEB5-1CA2-C334-82505310BD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9505" indent="-307929">
              <a:defRPr>
                <a:solidFill>
                  <a:schemeClr val="tx1"/>
                </a:solidFill>
                <a:latin typeface="Arial" panose="020B0604020202020204" pitchFamily="34" charset="0"/>
                <a:cs typeface="Arial" panose="020B0604020202020204" pitchFamily="34" charset="0"/>
              </a:defRPr>
            </a:lvl2pPr>
            <a:lvl3pPr marL="1247591" indent="-246026">
              <a:defRPr>
                <a:solidFill>
                  <a:schemeClr val="tx1"/>
                </a:solidFill>
                <a:latin typeface="Arial" panose="020B0604020202020204" pitchFamily="34" charset="0"/>
                <a:cs typeface="Arial" panose="020B0604020202020204" pitchFamily="34" charset="0"/>
              </a:defRPr>
            </a:lvl3pPr>
            <a:lvl4pPr marL="1747579" indent="-246026">
              <a:defRPr>
                <a:solidFill>
                  <a:schemeClr val="tx1"/>
                </a:solidFill>
                <a:latin typeface="Arial" panose="020B0604020202020204" pitchFamily="34" charset="0"/>
                <a:cs typeface="Arial" panose="020B0604020202020204" pitchFamily="34" charset="0"/>
              </a:defRPr>
            </a:lvl4pPr>
            <a:lvl5pPr marL="2247568" indent="-246026">
              <a:defRPr>
                <a:solidFill>
                  <a:schemeClr val="tx1"/>
                </a:solidFill>
                <a:latin typeface="Arial" panose="020B0604020202020204" pitchFamily="34" charset="0"/>
                <a:cs typeface="Arial" panose="020B0604020202020204" pitchFamily="34" charset="0"/>
              </a:defRPr>
            </a:lvl5pPr>
            <a:lvl6pPr marL="2704700"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61833"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18966"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76098" indent="-2460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B3B1B2-F433-4D44-8401-D680D887B02C}" type="slidenum">
              <a:rPr lang="en-US" altLang="en-US" smtClean="0"/>
              <a:pPr/>
              <a:t>24</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758799A-1EB9-F100-81E9-294838477E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F253623E-AFE6-7130-76CF-2CABACBC6D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884" name="Slide Number Placeholder 3">
            <a:extLst>
              <a:ext uri="{FF2B5EF4-FFF2-40B4-BE49-F238E27FC236}">
                <a16:creationId xmlns:a16="http://schemas.microsoft.com/office/drawing/2014/main" id="{1DA69AF9-3E08-3BF0-F495-4F259362E0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00" indent="-290513">
              <a:defRPr>
                <a:solidFill>
                  <a:schemeClr val="tx1"/>
                </a:solidFill>
                <a:latin typeface="Arial" panose="020B0604020202020204" pitchFamily="34" charset="0"/>
                <a:cs typeface="Arial" panose="020B0604020202020204" pitchFamily="34" charset="0"/>
              </a:defRPr>
            </a:lvl2pPr>
            <a:lvl3pPr marL="1173163" indent="-231775">
              <a:defRPr>
                <a:solidFill>
                  <a:schemeClr val="tx1"/>
                </a:solidFill>
                <a:latin typeface="Arial" panose="020B0604020202020204" pitchFamily="34" charset="0"/>
                <a:cs typeface="Arial" panose="020B0604020202020204" pitchFamily="34" charset="0"/>
              </a:defRPr>
            </a:lvl3pPr>
            <a:lvl4pPr marL="1641475" indent="-231775">
              <a:defRPr>
                <a:solidFill>
                  <a:schemeClr val="tx1"/>
                </a:solidFill>
                <a:latin typeface="Arial" panose="020B0604020202020204" pitchFamily="34" charset="0"/>
                <a:cs typeface="Arial" panose="020B0604020202020204" pitchFamily="34" charset="0"/>
              </a:defRPr>
            </a:lvl4pPr>
            <a:lvl5pPr marL="2112963" indent="-231775">
              <a:defRPr>
                <a:solidFill>
                  <a:schemeClr val="tx1"/>
                </a:solidFill>
                <a:latin typeface="Arial" panose="020B0604020202020204" pitchFamily="34" charset="0"/>
                <a:cs typeface="Arial" panose="020B0604020202020204" pitchFamily="34" charset="0"/>
              </a:defRPr>
            </a:lvl5pPr>
            <a:lvl6pPr marL="25701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3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5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17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9E68C0-1E58-4742-8B88-C78A6B1A625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8CECB22E-1B37-849D-928B-6296ECCAA296}"/>
              </a:ext>
            </a:extLst>
          </p:cNvPr>
          <p:cNvSpPr>
            <a:spLocks noGrp="1"/>
          </p:cNvSpPr>
          <p:nvPr>
            <p:ph type="dt" idx="1"/>
          </p:nvPr>
        </p:nvSpPr>
        <p:spPr/>
        <p:txBody>
          <a:bodyPr/>
          <a:lstStyle/>
          <a:p>
            <a:pPr>
              <a:defRPr/>
            </a:pPr>
            <a:fld id="{2ABACC9C-AFDA-4C79-BA23-1DF7BAC6A99F}" type="datetime1">
              <a:rPr lang="en-US" smtClean="0"/>
              <a:t>9/8/2025</a:t>
            </a:fld>
            <a:endParaRPr lang="en-US" dirty="0"/>
          </a:p>
        </p:txBody>
      </p:sp>
      <p:sp>
        <p:nvSpPr>
          <p:cNvPr id="3" name="Footer Placeholder 2">
            <a:extLst>
              <a:ext uri="{FF2B5EF4-FFF2-40B4-BE49-F238E27FC236}">
                <a16:creationId xmlns:a16="http://schemas.microsoft.com/office/drawing/2014/main" id="{E2A43252-6E76-56EC-1F2C-509823DE14B3}"/>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0F9E49A9-F018-2526-D8F8-5A169A65C61B}"/>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014212BA-B559-2C6E-9964-7B2E098DCB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C9DCB905-D8AD-F90C-7EBC-87065B85CB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Slide Number Placeholder 3">
            <a:extLst>
              <a:ext uri="{FF2B5EF4-FFF2-40B4-BE49-F238E27FC236}">
                <a16:creationId xmlns:a16="http://schemas.microsoft.com/office/drawing/2014/main" id="{CE46048E-4FFE-E238-6F29-F1003ACBF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000" indent="-290513">
              <a:defRPr>
                <a:solidFill>
                  <a:schemeClr val="tx1"/>
                </a:solidFill>
                <a:latin typeface="Arial" panose="020B0604020202020204" pitchFamily="34" charset="0"/>
                <a:cs typeface="Arial" panose="020B0604020202020204" pitchFamily="34" charset="0"/>
              </a:defRPr>
            </a:lvl2pPr>
            <a:lvl3pPr marL="1173163" indent="-231775">
              <a:defRPr>
                <a:solidFill>
                  <a:schemeClr val="tx1"/>
                </a:solidFill>
                <a:latin typeface="Arial" panose="020B0604020202020204" pitchFamily="34" charset="0"/>
                <a:cs typeface="Arial" panose="020B0604020202020204" pitchFamily="34" charset="0"/>
              </a:defRPr>
            </a:lvl3pPr>
            <a:lvl4pPr marL="1641475" indent="-231775">
              <a:defRPr>
                <a:solidFill>
                  <a:schemeClr val="tx1"/>
                </a:solidFill>
                <a:latin typeface="Arial" panose="020B0604020202020204" pitchFamily="34" charset="0"/>
                <a:cs typeface="Arial" panose="020B0604020202020204" pitchFamily="34" charset="0"/>
              </a:defRPr>
            </a:lvl4pPr>
            <a:lvl5pPr marL="2112963" indent="-231775">
              <a:defRPr>
                <a:solidFill>
                  <a:schemeClr val="tx1"/>
                </a:solidFill>
                <a:latin typeface="Arial" panose="020B0604020202020204" pitchFamily="34" charset="0"/>
                <a:cs typeface="Arial" panose="020B0604020202020204" pitchFamily="34" charset="0"/>
              </a:defRPr>
            </a:lvl5pPr>
            <a:lvl6pPr marL="25701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73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5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1763"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3899CF-4F2F-4909-8883-79DA1333083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12F37BA2-B089-D249-99E9-8DB9CAF472B5}"/>
              </a:ext>
            </a:extLst>
          </p:cNvPr>
          <p:cNvSpPr>
            <a:spLocks noGrp="1"/>
          </p:cNvSpPr>
          <p:nvPr>
            <p:ph type="dt" idx="1"/>
          </p:nvPr>
        </p:nvSpPr>
        <p:spPr/>
        <p:txBody>
          <a:bodyPr/>
          <a:lstStyle/>
          <a:p>
            <a:pPr>
              <a:defRPr/>
            </a:pPr>
            <a:fld id="{3E6CC858-29B3-4131-896A-3EB5D0E988FC}" type="datetime1">
              <a:rPr lang="en-US" smtClean="0"/>
              <a:t>9/8/2025</a:t>
            </a:fld>
            <a:endParaRPr lang="en-US" dirty="0"/>
          </a:p>
        </p:txBody>
      </p:sp>
      <p:sp>
        <p:nvSpPr>
          <p:cNvPr id="3" name="Footer Placeholder 2">
            <a:extLst>
              <a:ext uri="{FF2B5EF4-FFF2-40B4-BE49-F238E27FC236}">
                <a16:creationId xmlns:a16="http://schemas.microsoft.com/office/drawing/2014/main" id="{750F2183-7A9A-C3F3-E4F9-E2B770DB2342}"/>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2628679A-8AFA-BEF6-C950-44FCE2938ADA}"/>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26FDDD2A-6C77-9369-E2D6-848F2394D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79B48185-8513-BF28-68DD-54690DD0B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9988" name="Slide Number Placeholder 3">
            <a:extLst>
              <a:ext uri="{FF2B5EF4-FFF2-40B4-BE49-F238E27FC236}">
                <a16:creationId xmlns:a16="http://schemas.microsoft.com/office/drawing/2014/main" id="{811950A8-2F48-4F6B-C92A-076251F835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1888" indent="-290470">
              <a:defRPr>
                <a:solidFill>
                  <a:schemeClr val="tx1"/>
                </a:solidFill>
                <a:latin typeface="Arial" panose="020B0604020202020204" pitchFamily="34" charset="0"/>
                <a:cs typeface="Arial" panose="020B0604020202020204" pitchFamily="34" charset="0"/>
              </a:defRPr>
            </a:lvl2pPr>
            <a:lvl3pPr marL="1172989" indent="-231741">
              <a:defRPr>
                <a:solidFill>
                  <a:schemeClr val="tx1"/>
                </a:solidFill>
                <a:latin typeface="Arial" panose="020B0604020202020204" pitchFamily="34" charset="0"/>
                <a:cs typeface="Arial" panose="020B0604020202020204" pitchFamily="34" charset="0"/>
              </a:defRPr>
            </a:lvl3pPr>
            <a:lvl4pPr marL="1641233" indent="-231741">
              <a:defRPr>
                <a:solidFill>
                  <a:schemeClr val="tx1"/>
                </a:solidFill>
                <a:latin typeface="Arial" panose="020B0604020202020204" pitchFamily="34" charset="0"/>
                <a:cs typeface="Arial" panose="020B0604020202020204" pitchFamily="34" charset="0"/>
              </a:defRPr>
            </a:lvl4pPr>
            <a:lvl5pPr marL="2112651" indent="-231741">
              <a:defRPr>
                <a:solidFill>
                  <a:schemeClr val="tx1"/>
                </a:solidFill>
                <a:latin typeface="Arial" panose="020B0604020202020204" pitchFamily="34" charset="0"/>
                <a:cs typeface="Arial" panose="020B0604020202020204" pitchFamily="34" charset="0"/>
              </a:defRPr>
            </a:lvl5pPr>
            <a:lvl6pPr marL="2569784" indent="-2317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6916" indent="-2317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4049" indent="-2317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1181" indent="-2317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4D4662-91B3-492F-BDE4-83842060183D}" type="slidenum">
              <a:rPr lang="en-US" altLang="en-US" smtClean="0"/>
              <a:pPr/>
              <a:t>27</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2125F4-6E6C-EB47-AA23-03794B1FBF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D296F236-DC41-6A4B-8BDF-6B3FA81D1E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9E9F0128-0227-A74E-B79D-3E674D7998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9C352-1980-0546-A96E-E27BDDD3D15F}" type="slidenum">
              <a:rPr lang="en-US" altLang="en-US" smtClean="0"/>
              <a:pPr/>
              <a:t>30</a:t>
            </a:fld>
            <a:endParaRPr lang="en-US" altLang="en-US"/>
          </a:p>
        </p:txBody>
      </p:sp>
      <p:sp>
        <p:nvSpPr>
          <p:cNvPr id="2" name="Date Placeholder 1">
            <a:extLst>
              <a:ext uri="{FF2B5EF4-FFF2-40B4-BE49-F238E27FC236}">
                <a16:creationId xmlns:a16="http://schemas.microsoft.com/office/drawing/2014/main" id="{23467F1E-B1F5-150E-D66A-836F318DACF4}"/>
              </a:ext>
            </a:extLst>
          </p:cNvPr>
          <p:cNvSpPr>
            <a:spLocks noGrp="1"/>
          </p:cNvSpPr>
          <p:nvPr>
            <p:ph type="dt" idx="1"/>
          </p:nvPr>
        </p:nvSpPr>
        <p:spPr/>
        <p:txBody>
          <a:bodyPr/>
          <a:lstStyle/>
          <a:p>
            <a:pPr>
              <a:defRPr/>
            </a:pPr>
            <a:fld id="{BFB60363-28EF-485E-AF9B-5534C65B0C8D}" type="datetime1">
              <a:rPr lang="en-US" smtClean="0"/>
              <a:t>9/8/2025</a:t>
            </a:fld>
            <a:endParaRPr lang="en-US" dirty="0"/>
          </a:p>
        </p:txBody>
      </p:sp>
      <p:sp>
        <p:nvSpPr>
          <p:cNvPr id="3" name="Footer Placeholder 2">
            <a:extLst>
              <a:ext uri="{FF2B5EF4-FFF2-40B4-BE49-F238E27FC236}">
                <a16:creationId xmlns:a16="http://schemas.microsoft.com/office/drawing/2014/main" id="{CBC6BA02-F64A-4F49-98DF-9B7A391AE9E5}"/>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C26309B0-8FE3-1E44-EAE3-ACA6380DC503}"/>
              </a:ext>
            </a:extLst>
          </p:cNvPr>
          <p:cNvSpPr>
            <a:spLocks noGrp="1"/>
          </p:cNvSpPr>
          <p:nvPr>
            <p:ph type="hdr" sz="quarter"/>
          </p:nvPr>
        </p:nvSpPr>
        <p:spPr/>
        <p:txBody>
          <a:bodyPr/>
          <a:lstStyle/>
          <a:p>
            <a:pPr>
              <a:defRPr/>
            </a:pPr>
            <a:r>
              <a:rPr lang="en-US"/>
              <a:t>The Law Offices of David R. Okrent</a:t>
            </a:r>
          </a:p>
        </p:txBody>
      </p:sp>
    </p:spTree>
    <p:extLst>
      <p:ext uri="{BB962C8B-B14F-4D97-AF65-F5344CB8AC3E}">
        <p14:creationId xmlns:p14="http://schemas.microsoft.com/office/powerpoint/2010/main" val="3364384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B7C9AD1-4D9B-864B-9F4A-C08710A5A4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B2A19A2-0BC3-7D4B-A2CF-A5C7F311A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28408CC0-2385-3344-B2B4-35F7032FE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90575" indent="-301625">
              <a:defRPr>
                <a:solidFill>
                  <a:schemeClr val="tx1"/>
                </a:solidFill>
                <a:latin typeface="Arial" panose="020B0604020202020204" pitchFamily="34" charset="0"/>
                <a:cs typeface="Arial" panose="020B0604020202020204" pitchFamily="34" charset="0"/>
              </a:defRPr>
            </a:lvl2pPr>
            <a:lvl3pPr marL="1217613" indent="-241300">
              <a:defRPr>
                <a:solidFill>
                  <a:schemeClr val="tx1"/>
                </a:solidFill>
                <a:latin typeface="Arial" panose="020B0604020202020204" pitchFamily="34" charset="0"/>
                <a:cs typeface="Arial" panose="020B0604020202020204" pitchFamily="34" charset="0"/>
              </a:defRPr>
            </a:lvl3pPr>
            <a:lvl4pPr marL="1704975" indent="-241300">
              <a:defRPr>
                <a:solidFill>
                  <a:schemeClr val="tx1"/>
                </a:solidFill>
                <a:latin typeface="Arial" panose="020B0604020202020204" pitchFamily="34" charset="0"/>
                <a:cs typeface="Arial" panose="020B0604020202020204" pitchFamily="34" charset="0"/>
              </a:defRPr>
            </a:lvl4pPr>
            <a:lvl5pPr marL="2192338" indent="-241300">
              <a:defRPr>
                <a:solidFill>
                  <a:schemeClr val="tx1"/>
                </a:solidFill>
                <a:latin typeface="Arial" panose="020B0604020202020204" pitchFamily="34" charset="0"/>
                <a:cs typeface="Arial" panose="020B0604020202020204" pitchFamily="34" charset="0"/>
              </a:defRPr>
            </a:lvl5pPr>
            <a:lvl6pPr marL="2649538"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738"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3938"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1138" indent="-241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455DB7-0B61-9540-88B7-56892E9ED593}" type="slidenum">
              <a:rPr lang="en-US" altLang="en-US" smtClean="0"/>
              <a:pPr/>
              <a:t>31</a:t>
            </a:fld>
            <a:endParaRPr lang="en-US" altLang="en-US"/>
          </a:p>
        </p:txBody>
      </p:sp>
      <p:sp>
        <p:nvSpPr>
          <p:cNvPr id="2" name="Date Placeholder 1">
            <a:extLst>
              <a:ext uri="{FF2B5EF4-FFF2-40B4-BE49-F238E27FC236}">
                <a16:creationId xmlns:a16="http://schemas.microsoft.com/office/drawing/2014/main" id="{15F21777-E8CD-C238-0994-399D626652E9}"/>
              </a:ext>
            </a:extLst>
          </p:cNvPr>
          <p:cNvSpPr>
            <a:spLocks noGrp="1"/>
          </p:cNvSpPr>
          <p:nvPr>
            <p:ph type="dt" idx="1"/>
          </p:nvPr>
        </p:nvSpPr>
        <p:spPr/>
        <p:txBody>
          <a:bodyPr/>
          <a:lstStyle/>
          <a:p>
            <a:pPr>
              <a:defRPr/>
            </a:pPr>
            <a:fld id="{A5F2C4E6-2D80-4D86-8587-A16575D8CF60}" type="datetime1">
              <a:rPr lang="en-US" smtClean="0"/>
              <a:t>9/8/2025</a:t>
            </a:fld>
            <a:endParaRPr lang="en-US" dirty="0"/>
          </a:p>
        </p:txBody>
      </p:sp>
      <p:sp>
        <p:nvSpPr>
          <p:cNvPr id="3" name="Footer Placeholder 2">
            <a:extLst>
              <a:ext uri="{FF2B5EF4-FFF2-40B4-BE49-F238E27FC236}">
                <a16:creationId xmlns:a16="http://schemas.microsoft.com/office/drawing/2014/main" id="{35084B24-12D3-33A7-DE22-F0ED473D5E7D}"/>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AF08D79F-4D4F-3EE2-FB56-2A2832547124}"/>
              </a:ext>
            </a:extLst>
          </p:cNvPr>
          <p:cNvSpPr>
            <a:spLocks noGrp="1"/>
          </p:cNvSpPr>
          <p:nvPr>
            <p:ph type="hdr" sz="quarter"/>
          </p:nvPr>
        </p:nvSpPr>
        <p:spPr/>
        <p:txBody>
          <a:bodyPr/>
          <a:lstStyle/>
          <a:p>
            <a:pPr>
              <a:defRPr/>
            </a:pPr>
            <a:r>
              <a:rPr lang="en-US"/>
              <a:t>The Law Offices of David R. Okrent</a:t>
            </a:r>
          </a:p>
        </p:txBody>
      </p:sp>
    </p:spTree>
    <p:extLst>
      <p:ext uri="{BB962C8B-B14F-4D97-AF65-F5344CB8AC3E}">
        <p14:creationId xmlns:p14="http://schemas.microsoft.com/office/powerpoint/2010/main" val="2695201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8B0B4F6-8D9D-EB4B-B738-4F4303CCA32D}" type="slidenum">
              <a:rPr lang="en-US" altLang="en-US" smtClean="0"/>
              <a:pPr>
                <a:defRPr/>
              </a:pPr>
              <a:t>32</a:t>
            </a:fld>
            <a:endParaRPr lang="en-US" altLang="en-US"/>
          </a:p>
        </p:txBody>
      </p:sp>
      <p:sp>
        <p:nvSpPr>
          <p:cNvPr id="5" name="Date Placeholder 4">
            <a:extLst>
              <a:ext uri="{FF2B5EF4-FFF2-40B4-BE49-F238E27FC236}">
                <a16:creationId xmlns:a16="http://schemas.microsoft.com/office/drawing/2014/main" id="{D2216799-2097-F3BB-7EBB-B16A2BE20C84}"/>
              </a:ext>
            </a:extLst>
          </p:cNvPr>
          <p:cNvSpPr>
            <a:spLocks noGrp="1"/>
          </p:cNvSpPr>
          <p:nvPr>
            <p:ph type="dt" idx="1"/>
          </p:nvPr>
        </p:nvSpPr>
        <p:spPr/>
        <p:txBody>
          <a:bodyPr/>
          <a:lstStyle/>
          <a:p>
            <a:pPr>
              <a:defRPr/>
            </a:pPr>
            <a:fld id="{BE3E10A2-0DC9-4E31-A1EB-5D911320D410}" type="datetime1">
              <a:rPr lang="en-US" smtClean="0"/>
              <a:t>9/8/2025</a:t>
            </a:fld>
            <a:endParaRPr lang="en-US" dirty="0"/>
          </a:p>
        </p:txBody>
      </p:sp>
      <p:sp>
        <p:nvSpPr>
          <p:cNvPr id="6" name="Footer Placeholder 5">
            <a:extLst>
              <a:ext uri="{FF2B5EF4-FFF2-40B4-BE49-F238E27FC236}">
                <a16:creationId xmlns:a16="http://schemas.microsoft.com/office/drawing/2014/main" id="{BDD44610-6699-2531-9195-06BB66392A77}"/>
              </a:ext>
            </a:extLst>
          </p:cNvPr>
          <p:cNvSpPr>
            <a:spLocks noGrp="1"/>
          </p:cNvSpPr>
          <p:nvPr>
            <p:ph type="ftr" sz="quarter" idx="4"/>
          </p:nvPr>
        </p:nvSpPr>
        <p:spPr/>
        <p:txBody>
          <a:bodyPr/>
          <a:lstStyle/>
          <a:p>
            <a:pPr>
              <a:defRPr/>
            </a:pPr>
            <a:r>
              <a:rPr lang="en-US"/>
              <a:t>The Law Offices of David R. Okrent</a:t>
            </a:r>
          </a:p>
        </p:txBody>
      </p:sp>
      <p:sp>
        <p:nvSpPr>
          <p:cNvPr id="7" name="Header Placeholder 6">
            <a:extLst>
              <a:ext uri="{FF2B5EF4-FFF2-40B4-BE49-F238E27FC236}">
                <a16:creationId xmlns:a16="http://schemas.microsoft.com/office/drawing/2014/main" id="{D9B57F5F-4509-DAFE-8900-EE4C38A2866C}"/>
              </a:ext>
            </a:extLst>
          </p:cNvPr>
          <p:cNvSpPr>
            <a:spLocks noGrp="1"/>
          </p:cNvSpPr>
          <p:nvPr>
            <p:ph type="hdr" sz="quarter"/>
          </p:nvPr>
        </p:nvSpPr>
        <p:spPr/>
        <p:txBody>
          <a:bodyPr/>
          <a:lstStyle/>
          <a:p>
            <a:pPr>
              <a:defRPr/>
            </a:pPr>
            <a:r>
              <a:rPr lang="en-US"/>
              <a:t>The Law Offices of David R. Okrent</a:t>
            </a:r>
          </a:p>
        </p:txBody>
      </p:sp>
    </p:spTree>
    <p:extLst>
      <p:ext uri="{BB962C8B-B14F-4D97-AF65-F5344CB8AC3E}">
        <p14:creationId xmlns:p14="http://schemas.microsoft.com/office/powerpoint/2010/main" val="318358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49AB71C-802B-7C44-AE0D-6AB559587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41A3EEF-92A5-8A43-88A4-98ADBC395D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8E2ACDA4-82F1-5A43-9B65-6BB5FF7656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2638" indent="-298450">
              <a:defRPr>
                <a:solidFill>
                  <a:schemeClr val="tx1"/>
                </a:solidFill>
                <a:latin typeface="Arial" panose="020B0604020202020204" pitchFamily="34" charset="0"/>
                <a:cs typeface="Arial" panose="020B0604020202020204" pitchFamily="34" charset="0"/>
              </a:defRPr>
            </a:lvl2pPr>
            <a:lvl3pPr marL="1204913" indent="-238125">
              <a:defRPr>
                <a:solidFill>
                  <a:schemeClr val="tx1"/>
                </a:solidFill>
                <a:latin typeface="Arial" panose="020B0604020202020204" pitchFamily="34" charset="0"/>
                <a:cs typeface="Arial" panose="020B0604020202020204" pitchFamily="34" charset="0"/>
              </a:defRPr>
            </a:lvl3pPr>
            <a:lvl4pPr marL="1689100" indent="-238125">
              <a:defRPr>
                <a:solidFill>
                  <a:schemeClr val="tx1"/>
                </a:solidFill>
                <a:latin typeface="Arial" panose="020B0604020202020204" pitchFamily="34" charset="0"/>
                <a:cs typeface="Arial" panose="020B0604020202020204" pitchFamily="34" charset="0"/>
              </a:defRPr>
            </a:lvl4pPr>
            <a:lvl5pPr marL="2173288" indent="-238125">
              <a:defRPr>
                <a:solidFill>
                  <a:schemeClr val="tx1"/>
                </a:solidFill>
                <a:latin typeface="Arial" panose="020B0604020202020204" pitchFamily="34" charset="0"/>
                <a:cs typeface="Arial" panose="020B0604020202020204" pitchFamily="34" charset="0"/>
              </a:defRPr>
            </a:lvl5pPr>
            <a:lvl6pPr marL="26304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76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48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20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E6C141-256D-954D-8B14-D7A863E1403F}" type="slidenum">
              <a:rPr lang="en-US" altLang="en-US" smtClean="0"/>
              <a:pPr/>
              <a:t>3</a:t>
            </a:fld>
            <a:endParaRPr lang="en-US" altLang="en-US"/>
          </a:p>
        </p:txBody>
      </p:sp>
      <p:sp>
        <p:nvSpPr>
          <p:cNvPr id="2" name="Date Placeholder 1">
            <a:extLst>
              <a:ext uri="{FF2B5EF4-FFF2-40B4-BE49-F238E27FC236}">
                <a16:creationId xmlns:a16="http://schemas.microsoft.com/office/drawing/2014/main" id="{37A6C74C-8CBC-6EE3-B163-043497682A35}"/>
              </a:ext>
            </a:extLst>
          </p:cNvPr>
          <p:cNvSpPr>
            <a:spLocks noGrp="1"/>
          </p:cNvSpPr>
          <p:nvPr>
            <p:ph type="dt" idx="1"/>
          </p:nvPr>
        </p:nvSpPr>
        <p:spPr/>
        <p:txBody>
          <a:bodyPr/>
          <a:lstStyle/>
          <a:p>
            <a:pPr>
              <a:defRPr/>
            </a:pPr>
            <a:fld id="{E8E34B3E-09AC-4D89-A6FE-E3930200B4E3}" type="datetime1">
              <a:rPr lang="en-US" smtClean="0"/>
              <a:t>9/8/2025</a:t>
            </a:fld>
            <a:endParaRPr lang="en-US" dirty="0"/>
          </a:p>
        </p:txBody>
      </p:sp>
      <p:sp>
        <p:nvSpPr>
          <p:cNvPr id="3" name="Footer Placeholder 2">
            <a:extLst>
              <a:ext uri="{FF2B5EF4-FFF2-40B4-BE49-F238E27FC236}">
                <a16:creationId xmlns:a16="http://schemas.microsoft.com/office/drawing/2014/main" id="{6D2DE615-AAA4-6B08-77D3-3F8344BCB67C}"/>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04559421-339C-158A-7C7A-44713AAFBA8C}"/>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87E7E392-0A22-B9DA-7081-A4D16146A6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a:extLst>
              <a:ext uri="{FF2B5EF4-FFF2-40B4-BE49-F238E27FC236}">
                <a16:creationId xmlns:a16="http://schemas.microsoft.com/office/drawing/2014/main" id="{B456D738-7915-87C2-9287-6CE566AFF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9924" name="Slide Number Placeholder 3">
            <a:extLst>
              <a:ext uri="{FF2B5EF4-FFF2-40B4-BE49-F238E27FC236}">
                <a16:creationId xmlns:a16="http://schemas.microsoft.com/office/drawing/2014/main" id="{8715F706-DBBB-AE62-AEBF-47BACEF9AB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916" indent="-290929">
              <a:defRPr>
                <a:solidFill>
                  <a:schemeClr val="tx1"/>
                </a:solidFill>
                <a:latin typeface="Arial" panose="020B0604020202020204" pitchFamily="34" charset="0"/>
                <a:cs typeface="Arial" panose="020B0604020202020204" pitchFamily="34" charset="0"/>
              </a:defRPr>
            </a:lvl2pPr>
            <a:lvl3pPr marL="1174549" indent="-232124">
              <a:defRPr>
                <a:solidFill>
                  <a:schemeClr val="tx1"/>
                </a:solidFill>
                <a:latin typeface="Arial" panose="020B0604020202020204" pitchFamily="34" charset="0"/>
                <a:cs typeface="Arial" panose="020B0604020202020204" pitchFamily="34" charset="0"/>
              </a:defRPr>
            </a:lvl3pPr>
            <a:lvl4pPr marL="1643440" indent="-232124">
              <a:defRPr>
                <a:solidFill>
                  <a:schemeClr val="tx1"/>
                </a:solidFill>
                <a:latin typeface="Arial" panose="020B0604020202020204" pitchFamily="34" charset="0"/>
                <a:cs typeface="Arial" panose="020B0604020202020204" pitchFamily="34" charset="0"/>
              </a:defRPr>
            </a:lvl4pPr>
            <a:lvl5pPr marL="2113878" indent="-232124">
              <a:defRPr>
                <a:solidFill>
                  <a:schemeClr val="tx1"/>
                </a:solidFill>
                <a:latin typeface="Arial" panose="020B0604020202020204" pitchFamily="34" charset="0"/>
                <a:cs typeface="Arial" panose="020B0604020202020204" pitchFamily="34" charset="0"/>
              </a:defRPr>
            </a:lvl5pPr>
            <a:lvl6pPr marL="2559557"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235"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0914"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592"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9C5B0D-547F-4987-9D24-C0C091324690}" type="slidenum">
              <a:rPr lang="en-US" altLang="en-US" smtClean="0"/>
              <a:pPr/>
              <a:t>33</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317C2D15-E694-CBFD-740B-D101F8DD67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C73997F1-74A2-7C58-B54E-D5F751D402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1972" name="Slide Number Placeholder 3">
            <a:extLst>
              <a:ext uri="{FF2B5EF4-FFF2-40B4-BE49-F238E27FC236}">
                <a16:creationId xmlns:a16="http://schemas.microsoft.com/office/drawing/2014/main" id="{39A8434A-43A8-786D-8A1C-6E15E5CA34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2916" indent="-290929">
              <a:defRPr>
                <a:solidFill>
                  <a:schemeClr val="tx1"/>
                </a:solidFill>
                <a:latin typeface="Arial" panose="020B0604020202020204" pitchFamily="34" charset="0"/>
                <a:cs typeface="Arial" panose="020B0604020202020204" pitchFamily="34" charset="0"/>
              </a:defRPr>
            </a:lvl2pPr>
            <a:lvl3pPr marL="1174549" indent="-232124">
              <a:defRPr>
                <a:solidFill>
                  <a:schemeClr val="tx1"/>
                </a:solidFill>
                <a:latin typeface="Arial" panose="020B0604020202020204" pitchFamily="34" charset="0"/>
                <a:cs typeface="Arial" panose="020B0604020202020204" pitchFamily="34" charset="0"/>
              </a:defRPr>
            </a:lvl3pPr>
            <a:lvl4pPr marL="1643440" indent="-232124">
              <a:defRPr>
                <a:solidFill>
                  <a:schemeClr val="tx1"/>
                </a:solidFill>
                <a:latin typeface="Arial" panose="020B0604020202020204" pitchFamily="34" charset="0"/>
                <a:cs typeface="Arial" panose="020B0604020202020204" pitchFamily="34" charset="0"/>
              </a:defRPr>
            </a:lvl4pPr>
            <a:lvl5pPr marL="2113878" indent="-232124">
              <a:defRPr>
                <a:solidFill>
                  <a:schemeClr val="tx1"/>
                </a:solidFill>
                <a:latin typeface="Arial" panose="020B0604020202020204" pitchFamily="34" charset="0"/>
                <a:cs typeface="Arial" panose="020B0604020202020204" pitchFamily="34" charset="0"/>
              </a:defRPr>
            </a:lvl5pPr>
            <a:lvl6pPr marL="2559557"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235"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0914"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6592" indent="-23212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08A4C7-01AF-4E35-B117-808902BA85F4}" type="slidenum">
              <a:rPr lang="en-US" altLang="en-US" smtClean="0"/>
              <a:pPr/>
              <a:t>34</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F343372-0178-704D-8F64-91023DF94A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B763A439-88B3-2D44-8666-4D1FBDF66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D7907F53-6331-A643-BA18-25B2D75E0C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D91878-9619-3A4A-B706-CFAEEE055578}" type="slidenum">
              <a:rPr lang="en-US" altLang="en-US" smtClean="0"/>
              <a:pPr/>
              <a:t>35</a:t>
            </a:fld>
            <a:endParaRPr lang="en-US" altLang="en-US"/>
          </a:p>
        </p:txBody>
      </p:sp>
      <p:sp>
        <p:nvSpPr>
          <p:cNvPr id="2" name="Date Placeholder 1">
            <a:extLst>
              <a:ext uri="{FF2B5EF4-FFF2-40B4-BE49-F238E27FC236}">
                <a16:creationId xmlns:a16="http://schemas.microsoft.com/office/drawing/2014/main" id="{E2A9288A-F269-6BDC-13A3-F5B5CA25CB6B}"/>
              </a:ext>
            </a:extLst>
          </p:cNvPr>
          <p:cNvSpPr>
            <a:spLocks noGrp="1"/>
          </p:cNvSpPr>
          <p:nvPr>
            <p:ph type="dt" idx="1"/>
          </p:nvPr>
        </p:nvSpPr>
        <p:spPr/>
        <p:txBody>
          <a:bodyPr/>
          <a:lstStyle/>
          <a:p>
            <a:pPr>
              <a:defRPr/>
            </a:pPr>
            <a:fld id="{F999EA0A-0D36-498C-940D-E2C09B02531B}" type="datetime1">
              <a:rPr lang="en-US" smtClean="0"/>
              <a:t>9/8/2025</a:t>
            </a:fld>
            <a:endParaRPr lang="en-US" dirty="0"/>
          </a:p>
        </p:txBody>
      </p:sp>
      <p:sp>
        <p:nvSpPr>
          <p:cNvPr id="3" name="Footer Placeholder 2">
            <a:extLst>
              <a:ext uri="{FF2B5EF4-FFF2-40B4-BE49-F238E27FC236}">
                <a16:creationId xmlns:a16="http://schemas.microsoft.com/office/drawing/2014/main" id="{C755D9FF-C826-935E-423E-ECA15E0AC34A}"/>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6E5DB536-BDFE-DFD3-0AC2-2FA210753ABD}"/>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7D662BB-DC82-D14D-B916-A4DD03411A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8B293288-D518-494D-831C-683FB169E0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9DB661C4-F2CC-0440-9949-E258B7064B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2477D4-E2A2-3D4D-BCD9-7CB2E48F1D38}" type="slidenum">
              <a:rPr lang="en-US" altLang="en-US" smtClean="0"/>
              <a:pPr/>
              <a:t>36</a:t>
            </a:fld>
            <a:endParaRPr lang="en-US" altLang="en-US"/>
          </a:p>
        </p:txBody>
      </p:sp>
      <p:sp>
        <p:nvSpPr>
          <p:cNvPr id="2" name="Date Placeholder 1">
            <a:extLst>
              <a:ext uri="{FF2B5EF4-FFF2-40B4-BE49-F238E27FC236}">
                <a16:creationId xmlns:a16="http://schemas.microsoft.com/office/drawing/2014/main" id="{3DDE98E4-B7ED-A7AC-D758-D1E7A1C49C9C}"/>
              </a:ext>
            </a:extLst>
          </p:cNvPr>
          <p:cNvSpPr>
            <a:spLocks noGrp="1"/>
          </p:cNvSpPr>
          <p:nvPr>
            <p:ph type="dt" idx="1"/>
          </p:nvPr>
        </p:nvSpPr>
        <p:spPr/>
        <p:txBody>
          <a:bodyPr/>
          <a:lstStyle/>
          <a:p>
            <a:pPr>
              <a:defRPr/>
            </a:pPr>
            <a:fld id="{2A4E8626-B011-4AB2-B8CC-B2167BFF0447}" type="datetime1">
              <a:rPr lang="en-US" smtClean="0"/>
              <a:t>9/8/2025</a:t>
            </a:fld>
            <a:endParaRPr lang="en-US" dirty="0"/>
          </a:p>
        </p:txBody>
      </p:sp>
      <p:sp>
        <p:nvSpPr>
          <p:cNvPr id="3" name="Footer Placeholder 2">
            <a:extLst>
              <a:ext uri="{FF2B5EF4-FFF2-40B4-BE49-F238E27FC236}">
                <a16:creationId xmlns:a16="http://schemas.microsoft.com/office/drawing/2014/main" id="{38D92AD6-4CDC-7411-97DA-F342461C91AD}"/>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9BB92530-465A-F281-D002-1AAC1B2ABBEB}"/>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9C88F0D-F815-3F40-9F8C-62D046D4A7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9C007DA-8B1B-CC4C-868D-62AE27E23C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BDA87042-42A6-094F-BA76-DC50854A5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4D78DF-8FD9-AA4E-B695-A321B4F4AF58}" type="slidenum">
              <a:rPr lang="en-US" altLang="en-US" smtClean="0"/>
              <a:pPr/>
              <a:t>37</a:t>
            </a:fld>
            <a:endParaRPr lang="en-US" altLang="en-US"/>
          </a:p>
        </p:txBody>
      </p:sp>
      <p:sp>
        <p:nvSpPr>
          <p:cNvPr id="2" name="Date Placeholder 1">
            <a:extLst>
              <a:ext uri="{FF2B5EF4-FFF2-40B4-BE49-F238E27FC236}">
                <a16:creationId xmlns:a16="http://schemas.microsoft.com/office/drawing/2014/main" id="{51714AED-638D-F8BF-3C2D-A33F6D95A7AA}"/>
              </a:ext>
            </a:extLst>
          </p:cNvPr>
          <p:cNvSpPr>
            <a:spLocks noGrp="1"/>
          </p:cNvSpPr>
          <p:nvPr>
            <p:ph type="dt" idx="1"/>
          </p:nvPr>
        </p:nvSpPr>
        <p:spPr/>
        <p:txBody>
          <a:bodyPr/>
          <a:lstStyle/>
          <a:p>
            <a:pPr>
              <a:defRPr/>
            </a:pPr>
            <a:fld id="{E93EB750-1B2F-4199-88B2-3431349D41F9}" type="datetime1">
              <a:rPr lang="en-US" smtClean="0"/>
              <a:t>9/8/2025</a:t>
            </a:fld>
            <a:endParaRPr lang="en-US" dirty="0"/>
          </a:p>
        </p:txBody>
      </p:sp>
      <p:sp>
        <p:nvSpPr>
          <p:cNvPr id="3" name="Footer Placeholder 2">
            <a:extLst>
              <a:ext uri="{FF2B5EF4-FFF2-40B4-BE49-F238E27FC236}">
                <a16:creationId xmlns:a16="http://schemas.microsoft.com/office/drawing/2014/main" id="{6F4F7A7B-EE01-72A9-81F6-ACFE59CAB0B1}"/>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4D2815C0-F1D6-CAC4-25E6-CA34066A9C9D}"/>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49AB71C-802B-7C44-AE0D-6AB559587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A41A3EEF-92A5-8A43-88A4-98ADBC395D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8E2ACDA4-82F1-5A43-9B65-6BB5FF7656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2638" indent="-298450">
              <a:defRPr>
                <a:solidFill>
                  <a:schemeClr val="tx1"/>
                </a:solidFill>
                <a:latin typeface="Arial" panose="020B0604020202020204" pitchFamily="34" charset="0"/>
                <a:cs typeface="Arial" panose="020B0604020202020204" pitchFamily="34" charset="0"/>
              </a:defRPr>
            </a:lvl2pPr>
            <a:lvl3pPr marL="1204913" indent="-238125">
              <a:defRPr>
                <a:solidFill>
                  <a:schemeClr val="tx1"/>
                </a:solidFill>
                <a:latin typeface="Arial" panose="020B0604020202020204" pitchFamily="34" charset="0"/>
                <a:cs typeface="Arial" panose="020B0604020202020204" pitchFamily="34" charset="0"/>
              </a:defRPr>
            </a:lvl3pPr>
            <a:lvl4pPr marL="1689100" indent="-238125">
              <a:defRPr>
                <a:solidFill>
                  <a:schemeClr val="tx1"/>
                </a:solidFill>
                <a:latin typeface="Arial" panose="020B0604020202020204" pitchFamily="34" charset="0"/>
                <a:cs typeface="Arial" panose="020B0604020202020204" pitchFamily="34" charset="0"/>
              </a:defRPr>
            </a:lvl4pPr>
            <a:lvl5pPr marL="2173288" indent="-238125">
              <a:defRPr>
                <a:solidFill>
                  <a:schemeClr val="tx1"/>
                </a:solidFill>
                <a:latin typeface="Arial" panose="020B0604020202020204" pitchFamily="34" charset="0"/>
                <a:cs typeface="Arial" panose="020B0604020202020204" pitchFamily="34" charset="0"/>
              </a:defRPr>
            </a:lvl5pPr>
            <a:lvl6pPr marL="26304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76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48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20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E6C141-256D-954D-8B14-D7A863E1403F}" type="slidenum">
              <a:rPr lang="en-US" altLang="en-US" smtClean="0"/>
              <a:pPr/>
              <a:t>38</a:t>
            </a:fld>
            <a:endParaRPr lang="en-US" altLang="en-US"/>
          </a:p>
        </p:txBody>
      </p:sp>
      <p:sp>
        <p:nvSpPr>
          <p:cNvPr id="2" name="Date Placeholder 1">
            <a:extLst>
              <a:ext uri="{FF2B5EF4-FFF2-40B4-BE49-F238E27FC236}">
                <a16:creationId xmlns:a16="http://schemas.microsoft.com/office/drawing/2014/main" id="{E7B34A97-C092-E8D8-1199-FDB22EC0A0F5}"/>
              </a:ext>
            </a:extLst>
          </p:cNvPr>
          <p:cNvSpPr>
            <a:spLocks noGrp="1"/>
          </p:cNvSpPr>
          <p:nvPr>
            <p:ph type="dt" idx="1"/>
          </p:nvPr>
        </p:nvSpPr>
        <p:spPr/>
        <p:txBody>
          <a:bodyPr/>
          <a:lstStyle/>
          <a:p>
            <a:pPr>
              <a:defRPr/>
            </a:pPr>
            <a:fld id="{A0A2D7AE-0C4B-4A16-B1F7-DCADD88917A5}" type="datetime1">
              <a:rPr lang="en-US" smtClean="0"/>
              <a:t>9/8/2025</a:t>
            </a:fld>
            <a:endParaRPr lang="en-US" dirty="0"/>
          </a:p>
        </p:txBody>
      </p:sp>
      <p:sp>
        <p:nvSpPr>
          <p:cNvPr id="3" name="Footer Placeholder 2">
            <a:extLst>
              <a:ext uri="{FF2B5EF4-FFF2-40B4-BE49-F238E27FC236}">
                <a16:creationId xmlns:a16="http://schemas.microsoft.com/office/drawing/2014/main" id="{C166E231-751C-D65D-FDDF-364405A6D694}"/>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D39C4CCB-9025-C19B-094C-BC43ABF6B5BF}"/>
              </a:ext>
            </a:extLst>
          </p:cNvPr>
          <p:cNvSpPr>
            <a:spLocks noGrp="1"/>
          </p:cNvSpPr>
          <p:nvPr>
            <p:ph type="hdr" sz="quarter"/>
          </p:nvPr>
        </p:nvSpPr>
        <p:spPr/>
        <p:txBody>
          <a:bodyPr/>
          <a:lstStyle/>
          <a:p>
            <a:pPr>
              <a:defRPr/>
            </a:pPr>
            <a:r>
              <a:rPr lang="en-US"/>
              <a:t>The Law Offices of David R. Okrent</a:t>
            </a:r>
          </a:p>
        </p:txBody>
      </p:sp>
    </p:spTree>
    <p:extLst>
      <p:ext uri="{BB962C8B-B14F-4D97-AF65-F5344CB8AC3E}">
        <p14:creationId xmlns:p14="http://schemas.microsoft.com/office/powerpoint/2010/main" val="1864184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CABA856-7BAD-2C44-9C67-35359FF349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6A35661-BF82-7A47-B3DB-ABCFA1D7F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FBCFB6AD-039E-4C4F-BE92-A2070B2AE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F7249-7787-9F45-B181-00ED675F9A3E}" type="slidenum">
              <a:rPr lang="en-US" altLang="en-US" smtClean="0"/>
              <a:pPr/>
              <a:t>39</a:t>
            </a:fld>
            <a:endParaRPr lang="en-US" altLang="en-US"/>
          </a:p>
        </p:txBody>
      </p:sp>
      <p:sp>
        <p:nvSpPr>
          <p:cNvPr id="2" name="Date Placeholder 1">
            <a:extLst>
              <a:ext uri="{FF2B5EF4-FFF2-40B4-BE49-F238E27FC236}">
                <a16:creationId xmlns:a16="http://schemas.microsoft.com/office/drawing/2014/main" id="{A9237325-91E7-8570-7298-62B146D52E02}"/>
              </a:ext>
            </a:extLst>
          </p:cNvPr>
          <p:cNvSpPr>
            <a:spLocks noGrp="1"/>
          </p:cNvSpPr>
          <p:nvPr>
            <p:ph type="dt" idx="1"/>
          </p:nvPr>
        </p:nvSpPr>
        <p:spPr/>
        <p:txBody>
          <a:bodyPr/>
          <a:lstStyle/>
          <a:p>
            <a:pPr>
              <a:defRPr/>
            </a:pPr>
            <a:fld id="{63D75029-827E-4207-B50F-2401419CC31F}" type="datetime1">
              <a:rPr lang="en-US" smtClean="0"/>
              <a:t>9/8/2025</a:t>
            </a:fld>
            <a:endParaRPr lang="en-US" dirty="0"/>
          </a:p>
        </p:txBody>
      </p:sp>
      <p:sp>
        <p:nvSpPr>
          <p:cNvPr id="3" name="Footer Placeholder 2">
            <a:extLst>
              <a:ext uri="{FF2B5EF4-FFF2-40B4-BE49-F238E27FC236}">
                <a16:creationId xmlns:a16="http://schemas.microsoft.com/office/drawing/2014/main" id="{CE9CFEB7-BE54-E9DF-F9E7-149567863A4B}"/>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11B7D3AD-8AFD-E97E-3E52-0E6A6155FD1A}"/>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8635C50-5BE4-7E45-BDA7-58A04EC11D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CE5122C-F234-BC40-8020-02BCC8A317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C4AA0708-3EA3-1B46-9416-151431D169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2638" indent="-298450">
              <a:defRPr>
                <a:solidFill>
                  <a:schemeClr val="tx1"/>
                </a:solidFill>
                <a:latin typeface="Arial" panose="020B0604020202020204" pitchFamily="34" charset="0"/>
                <a:cs typeface="Arial" panose="020B0604020202020204" pitchFamily="34" charset="0"/>
              </a:defRPr>
            </a:lvl2pPr>
            <a:lvl3pPr marL="1204913" indent="-238125">
              <a:defRPr>
                <a:solidFill>
                  <a:schemeClr val="tx1"/>
                </a:solidFill>
                <a:latin typeface="Arial" panose="020B0604020202020204" pitchFamily="34" charset="0"/>
                <a:cs typeface="Arial" panose="020B0604020202020204" pitchFamily="34" charset="0"/>
              </a:defRPr>
            </a:lvl3pPr>
            <a:lvl4pPr marL="1689100" indent="-238125">
              <a:defRPr>
                <a:solidFill>
                  <a:schemeClr val="tx1"/>
                </a:solidFill>
                <a:latin typeface="Arial" panose="020B0604020202020204" pitchFamily="34" charset="0"/>
                <a:cs typeface="Arial" panose="020B0604020202020204" pitchFamily="34" charset="0"/>
              </a:defRPr>
            </a:lvl4pPr>
            <a:lvl5pPr marL="2173288" indent="-238125">
              <a:defRPr>
                <a:solidFill>
                  <a:schemeClr val="tx1"/>
                </a:solidFill>
                <a:latin typeface="Arial" panose="020B0604020202020204" pitchFamily="34" charset="0"/>
                <a:cs typeface="Arial" panose="020B0604020202020204" pitchFamily="34" charset="0"/>
              </a:defRPr>
            </a:lvl5pPr>
            <a:lvl6pPr marL="26304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76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48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208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C816DC-78A5-004D-8C33-DD289B32B1DB}" type="slidenum">
              <a:rPr lang="en-US" altLang="en-US" smtClean="0"/>
              <a:pPr/>
              <a:t>4</a:t>
            </a:fld>
            <a:endParaRPr lang="en-US" altLang="en-US"/>
          </a:p>
        </p:txBody>
      </p:sp>
      <p:sp>
        <p:nvSpPr>
          <p:cNvPr id="2" name="Date Placeholder 1">
            <a:extLst>
              <a:ext uri="{FF2B5EF4-FFF2-40B4-BE49-F238E27FC236}">
                <a16:creationId xmlns:a16="http://schemas.microsoft.com/office/drawing/2014/main" id="{2F8ED034-9240-41AF-E2B2-BA1C6550058B}"/>
              </a:ext>
            </a:extLst>
          </p:cNvPr>
          <p:cNvSpPr>
            <a:spLocks noGrp="1"/>
          </p:cNvSpPr>
          <p:nvPr>
            <p:ph type="dt" idx="1"/>
          </p:nvPr>
        </p:nvSpPr>
        <p:spPr/>
        <p:txBody>
          <a:bodyPr/>
          <a:lstStyle/>
          <a:p>
            <a:pPr>
              <a:defRPr/>
            </a:pPr>
            <a:fld id="{876EA264-9847-42AF-AC74-8CCBF0B5BF20}" type="datetime1">
              <a:rPr lang="en-US" smtClean="0"/>
              <a:t>9/8/2025</a:t>
            </a:fld>
            <a:endParaRPr lang="en-US" dirty="0"/>
          </a:p>
        </p:txBody>
      </p:sp>
      <p:sp>
        <p:nvSpPr>
          <p:cNvPr id="3" name="Footer Placeholder 2">
            <a:extLst>
              <a:ext uri="{FF2B5EF4-FFF2-40B4-BE49-F238E27FC236}">
                <a16:creationId xmlns:a16="http://schemas.microsoft.com/office/drawing/2014/main" id="{65C1C2A0-D8FA-A458-DB7F-6DFE8C2CF7E1}"/>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EE34A317-814E-E60E-D292-A860A6E6CB99}"/>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0446170-A854-A44F-A802-07ED08CBEA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1FCFF99-5D95-5145-9F10-BB6DFA0F74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F3E49ADE-AAFF-4D42-B33F-A7B3D8E488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55690E-8726-464C-B70D-6AB1C1A3C604}" type="slidenum">
              <a:rPr lang="en-US" altLang="en-US" smtClean="0"/>
              <a:pPr/>
              <a:t>5</a:t>
            </a:fld>
            <a:endParaRPr lang="en-US" altLang="en-US"/>
          </a:p>
        </p:txBody>
      </p:sp>
      <p:sp>
        <p:nvSpPr>
          <p:cNvPr id="2" name="Date Placeholder 1">
            <a:extLst>
              <a:ext uri="{FF2B5EF4-FFF2-40B4-BE49-F238E27FC236}">
                <a16:creationId xmlns:a16="http://schemas.microsoft.com/office/drawing/2014/main" id="{9B4BB861-973E-F8C4-10BD-56E2ECC2F04F}"/>
              </a:ext>
            </a:extLst>
          </p:cNvPr>
          <p:cNvSpPr>
            <a:spLocks noGrp="1"/>
          </p:cNvSpPr>
          <p:nvPr>
            <p:ph type="dt" idx="1"/>
          </p:nvPr>
        </p:nvSpPr>
        <p:spPr/>
        <p:txBody>
          <a:bodyPr/>
          <a:lstStyle/>
          <a:p>
            <a:pPr>
              <a:defRPr/>
            </a:pPr>
            <a:fld id="{5457E58F-50A0-40BB-81FD-A120EA25B711}" type="datetime1">
              <a:rPr lang="en-US" smtClean="0"/>
              <a:t>9/8/2025</a:t>
            </a:fld>
            <a:endParaRPr lang="en-US" dirty="0"/>
          </a:p>
        </p:txBody>
      </p:sp>
      <p:sp>
        <p:nvSpPr>
          <p:cNvPr id="3" name="Footer Placeholder 2">
            <a:extLst>
              <a:ext uri="{FF2B5EF4-FFF2-40B4-BE49-F238E27FC236}">
                <a16:creationId xmlns:a16="http://schemas.microsoft.com/office/drawing/2014/main" id="{5C062731-EDE5-CD0B-C295-6CE268FF4567}"/>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5C4EA0FC-7FCF-2E7F-5CFA-E3EE65106AD8}"/>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1E6C6FF-E78D-A747-916A-A8B4233C67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65E8E52-D677-764E-9BF9-EA36979B41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220E56C8-E698-C74E-8C98-0A6D4A829F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F8758D-7DDC-4A4A-926E-8552DD1707BA}" type="slidenum">
              <a:rPr lang="en-US" altLang="en-US" smtClean="0"/>
              <a:pPr/>
              <a:t>6</a:t>
            </a:fld>
            <a:endParaRPr lang="en-US" altLang="en-US"/>
          </a:p>
        </p:txBody>
      </p:sp>
      <p:sp>
        <p:nvSpPr>
          <p:cNvPr id="2" name="Date Placeholder 1">
            <a:extLst>
              <a:ext uri="{FF2B5EF4-FFF2-40B4-BE49-F238E27FC236}">
                <a16:creationId xmlns:a16="http://schemas.microsoft.com/office/drawing/2014/main" id="{2894AB6F-A8D6-8179-781B-1596F188C398}"/>
              </a:ext>
            </a:extLst>
          </p:cNvPr>
          <p:cNvSpPr>
            <a:spLocks noGrp="1"/>
          </p:cNvSpPr>
          <p:nvPr>
            <p:ph type="dt" idx="1"/>
          </p:nvPr>
        </p:nvSpPr>
        <p:spPr/>
        <p:txBody>
          <a:bodyPr/>
          <a:lstStyle/>
          <a:p>
            <a:pPr>
              <a:defRPr/>
            </a:pPr>
            <a:fld id="{D5DE37B6-88D6-4A57-A759-F1CCD1134F71}" type="datetime1">
              <a:rPr lang="en-US" smtClean="0"/>
              <a:t>9/8/2025</a:t>
            </a:fld>
            <a:endParaRPr lang="en-US" dirty="0"/>
          </a:p>
        </p:txBody>
      </p:sp>
      <p:sp>
        <p:nvSpPr>
          <p:cNvPr id="3" name="Footer Placeholder 2">
            <a:extLst>
              <a:ext uri="{FF2B5EF4-FFF2-40B4-BE49-F238E27FC236}">
                <a16:creationId xmlns:a16="http://schemas.microsoft.com/office/drawing/2014/main" id="{4F3830A3-7A9E-9B4E-639C-44EC58A7DE24}"/>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600EE0F3-49DE-7C78-0435-101E69B0F3BE}"/>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3DBD98B-5616-B547-8D9A-77627B6EA5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27EABF8-94E8-DD41-92D6-069A1C681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1DBE7B5D-FB58-9B46-8890-0DACB1BC3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539590-8C41-6E42-B4BB-F1F54E8B5C77}" type="slidenum">
              <a:rPr lang="en-US" altLang="en-US" smtClean="0"/>
              <a:pPr/>
              <a:t>7</a:t>
            </a:fld>
            <a:endParaRPr lang="en-US" altLang="en-US"/>
          </a:p>
        </p:txBody>
      </p:sp>
      <p:sp>
        <p:nvSpPr>
          <p:cNvPr id="2" name="Date Placeholder 1">
            <a:extLst>
              <a:ext uri="{FF2B5EF4-FFF2-40B4-BE49-F238E27FC236}">
                <a16:creationId xmlns:a16="http://schemas.microsoft.com/office/drawing/2014/main" id="{08366FDC-8DB3-A81D-07C0-DCAF4339E68D}"/>
              </a:ext>
            </a:extLst>
          </p:cNvPr>
          <p:cNvSpPr>
            <a:spLocks noGrp="1"/>
          </p:cNvSpPr>
          <p:nvPr>
            <p:ph type="dt" idx="1"/>
          </p:nvPr>
        </p:nvSpPr>
        <p:spPr/>
        <p:txBody>
          <a:bodyPr/>
          <a:lstStyle/>
          <a:p>
            <a:pPr>
              <a:defRPr/>
            </a:pPr>
            <a:fld id="{BFB0B356-CA72-42FF-8A6F-EFAF8D1D9598}" type="datetime1">
              <a:rPr lang="en-US" smtClean="0"/>
              <a:t>9/8/2025</a:t>
            </a:fld>
            <a:endParaRPr lang="en-US" dirty="0"/>
          </a:p>
        </p:txBody>
      </p:sp>
      <p:sp>
        <p:nvSpPr>
          <p:cNvPr id="3" name="Footer Placeholder 2">
            <a:extLst>
              <a:ext uri="{FF2B5EF4-FFF2-40B4-BE49-F238E27FC236}">
                <a16:creationId xmlns:a16="http://schemas.microsoft.com/office/drawing/2014/main" id="{BB941D9A-AD28-7DDD-E284-2C6DB8FA2976}"/>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00358A1A-05D8-076D-6EC5-F953B6F9548A}"/>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124FB3E-A426-EC46-AA42-95D5835DE6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7949969-B1C9-7D42-8F96-D992F36ADE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a:extLst>
              <a:ext uri="{FF2B5EF4-FFF2-40B4-BE49-F238E27FC236}">
                <a16:creationId xmlns:a16="http://schemas.microsoft.com/office/drawing/2014/main" id="{031EAA39-6657-1C49-A1FE-F4D26582FD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BFE157-FC44-934C-BD9B-B01283BD1457}" type="slidenum">
              <a:rPr lang="en-US" altLang="en-US" smtClean="0"/>
              <a:pPr/>
              <a:t>8</a:t>
            </a:fld>
            <a:endParaRPr lang="en-US" altLang="en-US"/>
          </a:p>
        </p:txBody>
      </p:sp>
      <p:sp>
        <p:nvSpPr>
          <p:cNvPr id="2" name="Date Placeholder 1">
            <a:extLst>
              <a:ext uri="{FF2B5EF4-FFF2-40B4-BE49-F238E27FC236}">
                <a16:creationId xmlns:a16="http://schemas.microsoft.com/office/drawing/2014/main" id="{5C7F3041-3BF7-8C49-0FE8-85092FCE5882}"/>
              </a:ext>
            </a:extLst>
          </p:cNvPr>
          <p:cNvSpPr>
            <a:spLocks noGrp="1"/>
          </p:cNvSpPr>
          <p:nvPr>
            <p:ph type="dt" idx="1"/>
          </p:nvPr>
        </p:nvSpPr>
        <p:spPr/>
        <p:txBody>
          <a:bodyPr/>
          <a:lstStyle/>
          <a:p>
            <a:pPr>
              <a:defRPr/>
            </a:pPr>
            <a:fld id="{7B979B71-52E9-4F20-A97A-FF9E249C7570}" type="datetime1">
              <a:rPr lang="en-US" smtClean="0"/>
              <a:t>9/8/2025</a:t>
            </a:fld>
            <a:endParaRPr lang="en-US" dirty="0"/>
          </a:p>
        </p:txBody>
      </p:sp>
      <p:sp>
        <p:nvSpPr>
          <p:cNvPr id="3" name="Footer Placeholder 2">
            <a:extLst>
              <a:ext uri="{FF2B5EF4-FFF2-40B4-BE49-F238E27FC236}">
                <a16:creationId xmlns:a16="http://schemas.microsoft.com/office/drawing/2014/main" id="{A43238FD-44AA-0161-4265-DD16D1B23C54}"/>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FEBD8517-94D8-833A-40E8-A5C528F59011}"/>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6228E0D-5D79-AD4E-8324-54562F60E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89D80AD-ABB2-A547-9C52-AF9C6A38E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E1809807-E16C-6E40-BF9D-EF30ACD9B8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588" indent="-292100">
              <a:defRPr>
                <a:solidFill>
                  <a:schemeClr val="tx1"/>
                </a:solidFill>
                <a:latin typeface="Arial" panose="020B0604020202020204" pitchFamily="34" charset="0"/>
                <a:cs typeface="Arial" panose="020B0604020202020204" pitchFamily="34" charset="0"/>
              </a:defRPr>
            </a:lvl2pPr>
            <a:lvl3pPr marL="1174750" indent="-233363">
              <a:defRPr>
                <a:solidFill>
                  <a:schemeClr val="tx1"/>
                </a:solidFill>
                <a:latin typeface="Arial" panose="020B0604020202020204" pitchFamily="34" charset="0"/>
                <a:cs typeface="Arial" panose="020B0604020202020204" pitchFamily="34" charset="0"/>
              </a:defRPr>
            </a:lvl3pPr>
            <a:lvl4pPr marL="1644650" indent="-233363">
              <a:defRPr>
                <a:solidFill>
                  <a:schemeClr val="tx1"/>
                </a:solidFill>
                <a:latin typeface="Arial" panose="020B0604020202020204" pitchFamily="34" charset="0"/>
                <a:cs typeface="Arial" panose="020B0604020202020204" pitchFamily="34" charset="0"/>
              </a:defRPr>
            </a:lvl4pPr>
            <a:lvl5pPr marL="2114550" indent="-233363">
              <a:defRPr>
                <a:solidFill>
                  <a:schemeClr val="tx1"/>
                </a:solidFill>
                <a:latin typeface="Arial" panose="020B0604020202020204" pitchFamily="34" charset="0"/>
                <a:cs typeface="Arial" panose="020B0604020202020204" pitchFamily="34" charset="0"/>
              </a:defRPr>
            </a:lvl5pPr>
            <a:lvl6pPr marL="25717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9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861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3350" indent="-2333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4C03BA-6B35-0D40-8750-6E04A1605CFA}" type="slidenum">
              <a:rPr lang="en-US" altLang="en-US" smtClean="0"/>
              <a:pPr/>
              <a:t>9</a:t>
            </a:fld>
            <a:endParaRPr lang="en-US" altLang="en-US"/>
          </a:p>
        </p:txBody>
      </p:sp>
      <p:sp>
        <p:nvSpPr>
          <p:cNvPr id="2" name="Date Placeholder 1">
            <a:extLst>
              <a:ext uri="{FF2B5EF4-FFF2-40B4-BE49-F238E27FC236}">
                <a16:creationId xmlns:a16="http://schemas.microsoft.com/office/drawing/2014/main" id="{DD6788D8-B4D3-5F76-413C-DF4BF5E5035B}"/>
              </a:ext>
            </a:extLst>
          </p:cNvPr>
          <p:cNvSpPr>
            <a:spLocks noGrp="1"/>
          </p:cNvSpPr>
          <p:nvPr>
            <p:ph type="dt" idx="1"/>
          </p:nvPr>
        </p:nvSpPr>
        <p:spPr/>
        <p:txBody>
          <a:bodyPr/>
          <a:lstStyle/>
          <a:p>
            <a:pPr>
              <a:defRPr/>
            </a:pPr>
            <a:fld id="{791FE46A-CBDF-4D2A-B055-FE035B9AF9EC}" type="datetime1">
              <a:rPr lang="en-US" smtClean="0"/>
              <a:t>9/8/2025</a:t>
            </a:fld>
            <a:endParaRPr lang="en-US" dirty="0"/>
          </a:p>
        </p:txBody>
      </p:sp>
      <p:sp>
        <p:nvSpPr>
          <p:cNvPr id="3" name="Footer Placeholder 2">
            <a:extLst>
              <a:ext uri="{FF2B5EF4-FFF2-40B4-BE49-F238E27FC236}">
                <a16:creationId xmlns:a16="http://schemas.microsoft.com/office/drawing/2014/main" id="{417F4BB4-F8A4-1D25-D84B-81CA737DD2E3}"/>
              </a:ext>
            </a:extLst>
          </p:cNvPr>
          <p:cNvSpPr>
            <a:spLocks noGrp="1"/>
          </p:cNvSpPr>
          <p:nvPr>
            <p:ph type="ftr" sz="quarter" idx="4"/>
          </p:nvPr>
        </p:nvSpPr>
        <p:spPr/>
        <p:txBody>
          <a:bodyPr/>
          <a:lstStyle/>
          <a:p>
            <a:pPr>
              <a:defRPr/>
            </a:pPr>
            <a:r>
              <a:rPr lang="en-US"/>
              <a:t>The Law Offices of David R. Okrent</a:t>
            </a:r>
          </a:p>
        </p:txBody>
      </p:sp>
      <p:sp>
        <p:nvSpPr>
          <p:cNvPr id="4" name="Header Placeholder 3">
            <a:extLst>
              <a:ext uri="{FF2B5EF4-FFF2-40B4-BE49-F238E27FC236}">
                <a16:creationId xmlns:a16="http://schemas.microsoft.com/office/drawing/2014/main" id="{CDB2C590-8D3E-F1FD-9C4E-46323F31F78C}"/>
              </a:ext>
            </a:extLst>
          </p:cNvPr>
          <p:cNvSpPr>
            <a:spLocks noGrp="1"/>
          </p:cNvSpPr>
          <p:nvPr>
            <p:ph type="hdr" sz="quarter"/>
          </p:nvPr>
        </p:nvSpPr>
        <p:spPr/>
        <p:txBody>
          <a:bodyPr/>
          <a:lstStyle/>
          <a:p>
            <a:pPr>
              <a:defRPr/>
            </a:pPr>
            <a:r>
              <a:rPr lang="en-US"/>
              <a:t>The Law Offices of David R. Okrent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1A5F367A-6D5D-554A-875A-5ED15BED9388}"/>
              </a:ext>
            </a:extLst>
          </p:cNvPr>
          <p:cNvSpPr>
            <a:spLocks noGrp="1"/>
          </p:cNvSpPr>
          <p:nvPr>
            <p:ph type="dt" sz="half" idx="10"/>
          </p:nvPr>
        </p:nvSpPr>
        <p:spPr/>
        <p:txBody>
          <a:bodyPr/>
          <a:lstStyle>
            <a:lvl1pPr>
              <a:defRPr/>
            </a:lvl1pPr>
          </a:lstStyle>
          <a:p>
            <a:pPr>
              <a:defRPr/>
            </a:pPr>
            <a:fld id="{6E590B83-8CE4-4940-AD7A-EFAD7C0AB316}" type="datetime1">
              <a:rPr lang="en-US"/>
              <a:pPr>
                <a:defRPr/>
              </a:pPr>
              <a:t>9/8/2025</a:t>
            </a:fld>
            <a:endParaRPr lang="en-US" dirty="0"/>
          </a:p>
        </p:txBody>
      </p:sp>
      <p:sp>
        <p:nvSpPr>
          <p:cNvPr id="5" name="Footer Placeholder 18">
            <a:extLst>
              <a:ext uri="{FF2B5EF4-FFF2-40B4-BE49-F238E27FC236}">
                <a16:creationId xmlns:a16="http://schemas.microsoft.com/office/drawing/2014/main" id="{5B6EAABA-5397-4548-B62D-E97B164664D2}"/>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26">
            <a:extLst>
              <a:ext uri="{FF2B5EF4-FFF2-40B4-BE49-F238E27FC236}">
                <a16:creationId xmlns:a16="http://schemas.microsoft.com/office/drawing/2014/main" id="{4D843D14-A2E6-DE47-9015-6FEF7A0BB3CF}"/>
              </a:ext>
            </a:extLst>
          </p:cNvPr>
          <p:cNvSpPr>
            <a:spLocks noGrp="1"/>
          </p:cNvSpPr>
          <p:nvPr>
            <p:ph type="sldNum" sz="quarter" idx="12"/>
          </p:nvPr>
        </p:nvSpPr>
        <p:spPr/>
        <p:txBody>
          <a:bodyPr/>
          <a:lstStyle>
            <a:lvl1pPr>
              <a:defRPr>
                <a:solidFill>
                  <a:srgbClr val="D1EAEE"/>
                </a:solidFill>
              </a:defRPr>
            </a:lvl1pPr>
          </a:lstStyle>
          <a:p>
            <a:pPr>
              <a:defRPr/>
            </a:pPr>
            <a:fld id="{BE08F6F6-EDBB-314F-BF39-EBB8AEA57747}" type="slidenum">
              <a:rPr lang="en-US" altLang="en-US"/>
              <a:pPr>
                <a:defRPr/>
              </a:pPr>
              <a:t>‹#›</a:t>
            </a:fld>
            <a:endParaRPr lang="en-US" altLang="en-US"/>
          </a:p>
        </p:txBody>
      </p:sp>
    </p:spTree>
    <p:extLst>
      <p:ext uri="{BB962C8B-B14F-4D97-AF65-F5344CB8AC3E}">
        <p14:creationId xmlns:p14="http://schemas.microsoft.com/office/powerpoint/2010/main" val="36175253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62BB614-68D9-1B4B-B69F-909636D5DC30}"/>
              </a:ext>
            </a:extLst>
          </p:cNvPr>
          <p:cNvSpPr>
            <a:spLocks noGrp="1"/>
          </p:cNvSpPr>
          <p:nvPr>
            <p:ph type="dt" sz="half" idx="10"/>
          </p:nvPr>
        </p:nvSpPr>
        <p:spPr/>
        <p:txBody>
          <a:bodyPr/>
          <a:lstStyle>
            <a:lvl1pPr>
              <a:defRPr/>
            </a:lvl1pPr>
          </a:lstStyle>
          <a:p>
            <a:pPr>
              <a:defRPr/>
            </a:pPr>
            <a:fld id="{12A85BA2-A7C3-E94B-9E0E-8803A703A2C9}" type="datetime1">
              <a:rPr lang="en-US"/>
              <a:pPr>
                <a:defRPr/>
              </a:pPr>
              <a:t>9/8/2025</a:t>
            </a:fld>
            <a:endParaRPr lang="en-US" dirty="0"/>
          </a:p>
        </p:txBody>
      </p:sp>
      <p:sp>
        <p:nvSpPr>
          <p:cNvPr id="5" name="Footer Placeholder 21">
            <a:extLst>
              <a:ext uri="{FF2B5EF4-FFF2-40B4-BE49-F238E27FC236}">
                <a16:creationId xmlns:a16="http://schemas.microsoft.com/office/drawing/2014/main" id="{177BBF2C-762B-8541-BFC5-B950E9417C26}"/>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17">
            <a:extLst>
              <a:ext uri="{FF2B5EF4-FFF2-40B4-BE49-F238E27FC236}">
                <a16:creationId xmlns:a16="http://schemas.microsoft.com/office/drawing/2014/main" id="{9CB7DFCC-0D8B-AB48-9E7F-78672865B319}"/>
              </a:ext>
            </a:extLst>
          </p:cNvPr>
          <p:cNvSpPr>
            <a:spLocks noGrp="1"/>
          </p:cNvSpPr>
          <p:nvPr>
            <p:ph type="sldNum" sz="quarter" idx="12"/>
          </p:nvPr>
        </p:nvSpPr>
        <p:spPr/>
        <p:txBody>
          <a:bodyPr/>
          <a:lstStyle>
            <a:lvl1pPr>
              <a:defRPr/>
            </a:lvl1pPr>
          </a:lstStyle>
          <a:p>
            <a:pPr>
              <a:defRPr/>
            </a:pPr>
            <a:fld id="{50808BE3-8F23-D648-B641-1E454350089C}" type="slidenum">
              <a:rPr lang="en-US" altLang="en-US"/>
              <a:pPr>
                <a:defRPr/>
              </a:pPr>
              <a:t>‹#›</a:t>
            </a:fld>
            <a:endParaRPr lang="en-US" altLang="en-US"/>
          </a:p>
        </p:txBody>
      </p:sp>
    </p:spTree>
    <p:extLst>
      <p:ext uri="{BB962C8B-B14F-4D97-AF65-F5344CB8AC3E}">
        <p14:creationId xmlns:p14="http://schemas.microsoft.com/office/powerpoint/2010/main" val="294482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1227176-273A-0F43-B93E-1B7B01BA40D8}"/>
              </a:ext>
            </a:extLst>
          </p:cNvPr>
          <p:cNvSpPr>
            <a:spLocks noGrp="1"/>
          </p:cNvSpPr>
          <p:nvPr>
            <p:ph type="dt" sz="half" idx="10"/>
          </p:nvPr>
        </p:nvSpPr>
        <p:spPr/>
        <p:txBody>
          <a:bodyPr/>
          <a:lstStyle>
            <a:lvl1pPr>
              <a:defRPr/>
            </a:lvl1pPr>
          </a:lstStyle>
          <a:p>
            <a:pPr>
              <a:defRPr/>
            </a:pPr>
            <a:fld id="{D4496978-967C-6E4B-9A5E-536D7D391871}" type="datetime1">
              <a:rPr lang="en-US"/>
              <a:pPr>
                <a:defRPr/>
              </a:pPr>
              <a:t>9/8/2025</a:t>
            </a:fld>
            <a:endParaRPr lang="en-US" dirty="0"/>
          </a:p>
        </p:txBody>
      </p:sp>
      <p:sp>
        <p:nvSpPr>
          <p:cNvPr id="5" name="Footer Placeholder 21">
            <a:extLst>
              <a:ext uri="{FF2B5EF4-FFF2-40B4-BE49-F238E27FC236}">
                <a16:creationId xmlns:a16="http://schemas.microsoft.com/office/drawing/2014/main" id="{4519C028-B322-9849-8E0A-A10C8359C1F9}"/>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17">
            <a:extLst>
              <a:ext uri="{FF2B5EF4-FFF2-40B4-BE49-F238E27FC236}">
                <a16:creationId xmlns:a16="http://schemas.microsoft.com/office/drawing/2014/main" id="{50675B4C-1329-5D49-BB89-5371B274D8D7}"/>
              </a:ext>
            </a:extLst>
          </p:cNvPr>
          <p:cNvSpPr>
            <a:spLocks noGrp="1"/>
          </p:cNvSpPr>
          <p:nvPr>
            <p:ph type="sldNum" sz="quarter" idx="12"/>
          </p:nvPr>
        </p:nvSpPr>
        <p:spPr/>
        <p:txBody>
          <a:bodyPr/>
          <a:lstStyle>
            <a:lvl1pPr>
              <a:defRPr/>
            </a:lvl1pPr>
          </a:lstStyle>
          <a:p>
            <a:pPr>
              <a:defRPr/>
            </a:pPr>
            <a:fld id="{D617E86E-A349-BF45-B128-10543733CE3E}" type="slidenum">
              <a:rPr lang="en-US" altLang="en-US"/>
              <a:pPr>
                <a:defRPr/>
              </a:pPr>
              <a:t>‹#›</a:t>
            </a:fld>
            <a:endParaRPr lang="en-US" altLang="en-US"/>
          </a:p>
        </p:txBody>
      </p:sp>
    </p:spTree>
    <p:extLst>
      <p:ext uri="{BB962C8B-B14F-4D97-AF65-F5344CB8AC3E}">
        <p14:creationId xmlns:p14="http://schemas.microsoft.com/office/powerpoint/2010/main" val="1097343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DCF8F9FC-F5C1-AEA0-29B6-F8D08F11862E}"/>
              </a:ext>
            </a:extLst>
          </p:cNvPr>
          <p:cNvSpPr>
            <a:spLocks noGrp="1"/>
          </p:cNvSpPr>
          <p:nvPr>
            <p:ph type="dt" sz="half" idx="10"/>
          </p:nvPr>
        </p:nvSpPr>
        <p:spPr/>
        <p:txBody>
          <a:bodyPr/>
          <a:lstStyle>
            <a:lvl1pPr>
              <a:defRPr/>
            </a:lvl1pPr>
          </a:lstStyle>
          <a:p>
            <a:pPr>
              <a:defRPr/>
            </a:pPr>
            <a:fld id="{B46BAD8E-599D-43CC-A494-86C2988F5BF1}" type="datetime1">
              <a:rPr lang="en-US"/>
              <a:pPr>
                <a:defRPr/>
              </a:pPr>
              <a:t>9/8/2025</a:t>
            </a:fld>
            <a:endParaRPr lang="en-US" dirty="0"/>
          </a:p>
        </p:txBody>
      </p:sp>
      <p:sp>
        <p:nvSpPr>
          <p:cNvPr id="3" name="Footer Placeholder 18">
            <a:extLst>
              <a:ext uri="{FF2B5EF4-FFF2-40B4-BE49-F238E27FC236}">
                <a16:creationId xmlns:a16="http://schemas.microsoft.com/office/drawing/2014/main" id="{02FF70A8-8565-2426-73C3-16A471835ED4}"/>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4" name="Slide Number Placeholder 26">
            <a:extLst>
              <a:ext uri="{FF2B5EF4-FFF2-40B4-BE49-F238E27FC236}">
                <a16:creationId xmlns:a16="http://schemas.microsoft.com/office/drawing/2014/main" id="{C8A60BBA-9F04-10E6-D3C1-B56614C75767}"/>
              </a:ext>
            </a:extLst>
          </p:cNvPr>
          <p:cNvSpPr>
            <a:spLocks noGrp="1"/>
          </p:cNvSpPr>
          <p:nvPr>
            <p:ph type="sldNum" sz="quarter" idx="12"/>
          </p:nvPr>
        </p:nvSpPr>
        <p:spPr/>
        <p:txBody>
          <a:bodyPr/>
          <a:lstStyle>
            <a:lvl1pPr>
              <a:defRPr>
                <a:solidFill>
                  <a:srgbClr val="D1EAEE"/>
                </a:solidFill>
              </a:defRPr>
            </a:lvl1pPr>
          </a:lstStyle>
          <a:p>
            <a:pPr>
              <a:defRPr/>
            </a:pPr>
            <a:fld id="{8B945B5A-A284-4F90-BC71-1919C3002C6A}" type="slidenum">
              <a:rPr lang="en-US" altLang="en-US"/>
              <a:pPr>
                <a:defRPr/>
              </a:pPr>
              <a:t>‹#›</a:t>
            </a:fld>
            <a:endParaRPr lang="en-US" altLang="en-US"/>
          </a:p>
        </p:txBody>
      </p:sp>
    </p:spTree>
    <p:extLst>
      <p:ext uri="{BB962C8B-B14F-4D97-AF65-F5344CB8AC3E}">
        <p14:creationId xmlns:p14="http://schemas.microsoft.com/office/powerpoint/2010/main" val="366746575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CFF8540-EB16-1802-C919-9410E270F74D}"/>
              </a:ext>
            </a:extLst>
          </p:cNvPr>
          <p:cNvSpPr>
            <a:spLocks noGrp="1"/>
          </p:cNvSpPr>
          <p:nvPr>
            <p:ph type="dt" sz="half" idx="10"/>
          </p:nvPr>
        </p:nvSpPr>
        <p:spPr/>
        <p:txBody>
          <a:bodyPr/>
          <a:lstStyle>
            <a:lvl1pPr>
              <a:defRPr/>
            </a:lvl1pPr>
          </a:lstStyle>
          <a:p>
            <a:pPr>
              <a:defRPr/>
            </a:pPr>
            <a:fld id="{DF7407B5-4909-4600-826A-525A4833E83D}" type="datetime1">
              <a:rPr lang="en-US"/>
              <a:pPr>
                <a:defRPr/>
              </a:pPr>
              <a:t>9/8/2025</a:t>
            </a:fld>
            <a:endParaRPr lang="en-US" dirty="0"/>
          </a:p>
        </p:txBody>
      </p:sp>
      <p:sp>
        <p:nvSpPr>
          <p:cNvPr id="5" name="Footer Placeholder 21">
            <a:extLst>
              <a:ext uri="{FF2B5EF4-FFF2-40B4-BE49-F238E27FC236}">
                <a16:creationId xmlns:a16="http://schemas.microsoft.com/office/drawing/2014/main" id="{EEC969BA-1C3B-6794-9D04-7E95F5EE7DF8}"/>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17">
            <a:extLst>
              <a:ext uri="{FF2B5EF4-FFF2-40B4-BE49-F238E27FC236}">
                <a16:creationId xmlns:a16="http://schemas.microsoft.com/office/drawing/2014/main" id="{F56D87FC-8F50-57DA-0F20-AD98ED2455C7}"/>
              </a:ext>
            </a:extLst>
          </p:cNvPr>
          <p:cNvSpPr>
            <a:spLocks noGrp="1"/>
          </p:cNvSpPr>
          <p:nvPr>
            <p:ph type="sldNum" sz="quarter" idx="12"/>
          </p:nvPr>
        </p:nvSpPr>
        <p:spPr/>
        <p:txBody>
          <a:bodyPr/>
          <a:lstStyle>
            <a:lvl1pPr>
              <a:defRPr/>
            </a:lvl1pPr>
          </a:lstStyle>
          <a:p>
            <a:pPr>
              <a:defRPr/>
            </a:pPr>
            <a:fld id="{BCD679AD-ACEA-4CAA-A303-687BE38736B0}" type="slidenum">
              <a:rPr lang="en-US" altLang="en-US"/>
              <a:pPr>
                <a:defRPr/>
              </a:pPr>
              <a:t>‹#›</a:t>
            </a:fld>
            <a:endParaRPr lang="en-US" altLang="en-US"/>
          </a:p>
        </p:txBody>
      </p:sp>
    </p:spTree>
    <p:extLst>
      <p:ext uri="{BB962C8B-B14F-4D97-AF65-F5344CB8AC3E}">
        <p14:creationId xmlns:p14="http://schemas.microsoft.com/office/powerpoint/2010/main" val="126045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2CD6F6C-F2E5-314C-47B7-71B063F339DE}"/>
              </a:ext>
            </a:extLst>
          </p:cNvPr>
          <p:cNvSpPr>
            <a:spLocks noGrp="1"/>
          </p:cNvSpPr>
          <p:nvPr>
            <p:ph type="dt" sz="half" idx="10"/>
          </p:nvPr>
        </p:nvSpPr>
        <p:spPr/>
        <p:txBody>
          <a:bodyPr/>
          <a:lstStyle>
            <a:lvl1pPr>
              <a:defRPr/>
            </a:lvl1pPr>
          </a:lstStyle>
          <a:p>
            <a:pPr>
              <a:defRPr/>
            </a:pPr>
            <a:fld id="{071C5347-A274-4F60-B1B6-32B0994B8CAF}" type="datetime1">
              <a:rPr lang="en-US"/>
              <a:pPr>
                <a:defRPr/>
              </a:pPr>
              <a:t>9/8/2025</a:t>
            </a:fld>
            <a:endParaRPr lang="en-US" dirty="0"/>
          </a:p>
        </p:txBody>
      </p:sp>
      <p:sp>
        <p:nvSpPr>
          <p:cNvPr id="5" name="Footer Placeholder 4">
            <a:extLst>
              <a:ext uri="{FF2B5EF4-FFF2-40B4-BE49-F238E27FC236}">
                <a16:creationId xmlns:a16="http://schemas.microsoft.com/office/drawing/2014/main" id="{98F9F934-331A-5981-3C5E-9535300C7A74}"/>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5">
            <a:extLst>
              <a:ext uri="{FF2B5EF4-FFF2-40B4-BE49-F238E27FC236}">
                <a16:creationId xmlns:a16="http://schemas.microsoft.com/office/drawing/2014/main" id="{94D58938-6BB2-8D5D-29EE-7BFB9EFFA129}"/>
              </a:ext>
            </a:extLst>
          </p:cNvPr>
          <p:cNvSpPr>
            <a:spLocks noGrp="1"/>
          </p:cNvSpPr>
          <p:nvPr>
            <p:ph type="sldNum" sz="quarter" idx="12"/>
          </p:nvPr>
        </p:nvSpPr>
        <p:spPr/>
        <p:txBody>
          <a:bodyPr/>
          <a:lstStyle>
            <a:lvl1pPr>
              <a:defRPr>
                <a:solidFill>
                  <a:srgbClr val="D1EAEE"/>
                </a:solidFill>
              </a:defRPr>
            </a:lvl1pPr>
          </a:lstStyle>
          <a:p>
            <a:pPr>
              <a:defRPr/>
            </a:pPr>
            <a:fld id="{2FACEA80-9A0C-48D5-9509-A1495B8BAEDA}" type="slidenum">
              <a:rPr lang="en-US" altLang="en-US"/>
              <a:pPr>
                <a:defRPr/>
              </a:pPr>
              <a:t>‹#›</a:t>
            </a:fld>
            <a:endParaRPr lang="en-US" altLang="en-US"/>
          </a:p>
        </p:txBody>
      </p:sp>
    </p:spTree>
    <p:extLst>
      <p:ext uri="{BB962C8B-B14F-4D97-AF65-F5344CB8AC3E}">
        <p14:creationId xmlns:p14="http://schemas.microsoft.com/office/powerpoint/2010/main" val="191744772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96AE19E1-586C-01B0-A34D-C4FC28224FE7}"/>
              </a:ext>
            </a:extLst>
          </p:cNvPr>
          <p:cNvSpPr>
            <a:spLocks noGrp="1"/>
          </p:cNvSpPr>
          <p:nvPr>
            <p:ph type="dt" sz="half" idx="10"/>
          </p:nvPr>
        </p:nvSpPr>
        <p:spPr/>
        <p:txBody>
          <a:bodyPr/>
          <a:lstStyle>
            <a:lvl1pPr>
              <a:defRPr/>
            </a:lvl1pPr>
          </a:lstStyle>
          <a:p>
            <a:pPr>
              <a:defRPr/>
            </a:pPr>
            <a:fld id="{0C28A8A5-0E1C-40C3-A93C-CC6CE6E91871}" type="datetime1">
              <a:rPr lang="en-US"/>
              <a:pPr>
                <a:defRPr/>
              </a:pPr>
              <a:t>9/8/2025</a:t>
            </a:fld>
            <a:endParaRPr lang="en-US" dirty="0"/>
          </a:p>
        </p:txBody>
      </p:sp>
      <p:sp>
        <p:nvSpPr>
          <p:cNvPr id="6" name="Footer Placeholder 21">
            <a:extLst>
              <a:ext uri="{FF2B5EF4-FFF2-40B4-BE49-F238E27FC236}">
                <a16:creationId xmlns:a16="http://schemas.microsoft.com/office/drawing/2014/main" id="{593096F0-CFAD-1E67-803D-2A3F20AEC57B}"/>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7" name="Slide Number Placeholder 17">
            <a:extLst>
              <a:ext uri="{FF2B5EF4-FFF2-40B4-BE49-F238E27FC236}">
                <a16:creationId xmlns:a16="http://schemas.microsoft.com/office/drawing/2014/main" id="{BAA274C7-BFDF-F79E-08D3-EB46955F4B48}"/>
              </a:ext>
            </a:extLst>
          </p:cNvPr>
          <p:cNvSpPr>
            <a:spLocks noGrp="1"/>
          </p:cNvSpPr>
          <p:nvPr>
            <p:ph type="sldNum" sz="quarter" idx="12"/>
          </p:nvPr>
        </p:nvSpPr>
        <p:spPr/>
        <p:txBody>
          <a:bodyPr/>
          <a:lstStyle>
            <a:lvl1pPr>
              <a:defRPr/>
            </a:lvl1pPr>
          </a:lstStyle>
          <a:p>
            <a:pPr>
              <a:defRPr/>
            </a:pPr>
            <a:fld id="{6AB0734D-3F00-403D-9545-A9768DB89B1D}" type="slidenum">
              <a:rPr lang="en-US" altLang="en-US"/>
              <a:pPr>
                <a:defRPr/>
              </a:pPr>
              <a:t>‹#›</a:t>
            </a:fld>
            <a:endParaRPr lang="en-US" altLang="en-US"/>
          </a:p>
        </p:txBody>
      </p:sp>
    </p:spTree>
    <p:extLst>
      <p:ext uri="{BB962C8B-B14F-4D97-AF65-F5344CB8AC3E}">
        <p14:creationId xmlns:p14="http://schemas.microsoft.com/office/powerpoint/2010/main" val="2511076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BD4027E1-47CF-8F23-4F13-06CEDCCE799A}"/>
              </a:ext>
            </a:extLst>
          </p:cNvPr>
          <p:cNvSpPr>
            <a:spLocks noGrp="1"/>
          </p:cNvSpPr>
          <p:nvPr>
            <p:ph type="dt" sz="half" idx="10"/>
          </p:nvPr>
        </p:nvSpPr>
        <p:spPr/>
        <p:txBody>
          <a:bodyPr/>
          <a:lstStyle>
            <a:lvl1pPr>
              <a:defRPr/>
            </a:lvl1pPr>
          </a:lstStyle>
          <a:p>
            <a:pPr>
              <a:defRPr/>
            </a:pPr>
            <a:fld id="{A8E9F95A-88C5-4467-AD76-D0C049F56A79}" type="datetime1">
              <a:rPr lang="en-US"/>
              <a:pPr>
                <a:defRPr/>
              </a:pPr>
              <a:t>9/8/2025</a:t>
            </a:fld>
            <a:endParaRPr lang="en-US" dirty="0"/>
          </a:p>
        </p:txBody>
      </p:sp>
      <p:sp>
        <p:nvSpPr>
          <p:cNvPr id="8" name="Footer Placeholder 21">
            <a:extLst>
              <a:ext uri="{FF2B5EF4-FFF2-40B4-BE49-F238E27FC236}">
                <a16:creationId xmlns:a16="http://schemas.microsoft.com/office/drawing/2014/main" id="{950A4173-FB09-7437-95DF-C42617A9D7C9}"/>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9" name="Slide Number Placeholder 17">
            <a:extLst>
              <a:ext uri="{FF2B5EF4-FFF2-40B4-BE49-F238E27FC236}">
                <a16:creationId xmlns:a16="http://schemas.microsoft.com/office/drawing/2014/main" id="{DEA5E36D-77AA-71D1-D216-D7B2E03B75E1}"/>
              </a:ext>
            </a:extLst>
          </p:cNvPr>
          <p:cNvSpPr>
            <a:spLocks noGrp="1"/>
          </p:cNvSpPr>
          <p:nvPr>
            <p:ph type="sldNum" sz="quarter" idx="12"/>
          </p:nvPr>
        </p:nvSpPr>
        <p:spPr/>
        <p:txBody>
          <a:bodyPr/>
          <a:lstStyle>
            <a:lvl1pPr>
              <a:defRPr/>
            </a:lvl1pPr>
          </a:lstStyle>
          <a:p>
            <a:pPr>
              <a:defRPr/>
            </a:pPr>
            <a:fld id="{DB44BF41-897C-4556-9EAA-2DC282693822}" type="slidenum">
              <a:rPr lang="en-US" altLang="en-US"/>
              <a:pPr>
                <a:defRPr/>
              </a:pPr>
              <a:t>‹#›</a:t>
            </a:fld>
            <a:endParaRPr lang="en-US" altLang="en-US"/>
          </a:p>
        </p:txBody>
      </p:sp>
    </p:spTree>
    <p:extLst>
      <p:ext uri="{BB962C8B-B14F-4D97-AF65-F5344CB8AC3E}">
        <p14:creationId xmlns:p14="http://schemas.microsoft.com/office/powerpoint/2010/main" val="3551253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19E7DD92-191D-EE8E-E6B9-E4F5DD75AA5A}"/>
              </a:ext>
            </a:extLst>
          </p:cNvPr>
          <p:cNvSpPr>
            <a:spLocks noGrp="1"/>
          </p:cNvSpPr>
          <p:nvPr>
            <p:ph type="dt" sz="half" idx="10"/>
          </p:nvPr>
        </p:nvSpPr>
        <p:spPr/>
        <p:txBody>
          <a:bodyPr/>
          <a:lstStyle>
            <a:lvl1pPr>
              <a:defRPr/>
            </a:lvl1pPr>
          </a:lstStyle>
          <a:p>
            <a:pPr>
              <a:defRPr/>
            </a:pPr>
            <a:fld id="{7D99DC85-56BC-4A42-85C6-55D09F4FBE01}" type="datetime1">
              <a:rPr lang="en-US"/>
              <a:pPr>
                <a:defRPr/>
              </a:pPr>
              <a:t>9/8/2025</a:t>
            </a:fld>
            <a:endParaRPr lang="en-US" dirty="0"/>
          </a:p>
        </p:txBody>
      </p:sp>
      <p:sp>
        <p:nvSpPr>
          <p:cNvPr id="4" name="Footer Placeholder 21">
            <a:extLst>
              <a:ext uri="{FF2B5EF4-FFF2-40B4-BE49-F238E27FC236}">
                <a16:creationId xmlns:a16="http://schemas.microsoft.com/office/drawing/2014/main" id="{ACB73C28-AABA-EDCB-B83D-2EB344A94D25}"/>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5" name="Slide Number Placeholder 17">
            <a:extLst>
              <a:ext uri="{FF2B5EF4-FFF2-40B4-BE49-F238E27FC236}">
                <a16:creationId xmlns:a16="http://schemas.microsoft.com/office/drawing/2014/main" id="{F6788BD0-E3B9-01FA-2F8F-5696461DA84D}"/>
              </a:ext>
            </a:extLst>
          </p:cNvPr>
          <p:cNvSpPr>
            <a:spLocks noGrp="1"/>
          </p:cNvSpPr>
          <p:nvPr>
            <p:ph type="sldNum" sz="quarter" idx="12"/>
          </p:nvPr>
        </p:nvSpPr>
        <p:spPr/>
        <p:txBody>
          <a:bodyPr/>
          <a:lstStyle>
            <a:lvl1pPr>
              <a:defRPr/>
            </a:lvl1pPr>
          </a:lstStyle>
          <a:p>
            <a:pPr>
              <a:defRPr/>
            </a:pPr>
            <a:fld id="{72B0FDDE-FF34-42AB-8469-48BF1ED227E6}" type="slidenum">
              <a:rPr lang="en-US" altLang="en-US"/>
              <a:pPr>
                <a:defRPr/>
              </a:pPr>
              <a:t>‹#›</a:t>
            </a:fld>
            <a:endParaRPr lang="en-US" altLang="en-US"/>
          </a:p>
        </p:txBody>
      </p:sp>
    </p:spTree>
    <p:extLst>
      <p:ext uri="{BB962C8B-B14F-4D97-AF65-F5344CB8AC3E}">
        <p14:creationId xmlns:p14="http://schemas.microsoft.com/office/powerpoint/2010/main" val="4021959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9C837386-4E7F-9044-7E93-E2645360D478}"/>
              </a:ext>
            </a:extLst>
          </p:cNvPr>
          <p:cNvSpPr>
            <a:spLocks noGrp="1"/>
          </p:cNvSpPr>
          <p:nvPr>
            <p:ph type="dt" sz="half" idx="10"/>
          </p:nvPr>
        </p:nvSpPr>
        <p:spPr/>
        <p:txBody>
          <a:bodyPr/>
          <a:lstStyle>
            <a:lvl1pPr>
              <a:defRPr/>
            </a:lvl1pPr>
          </a:lstStyle>
          <a:p>
            <a:pPr>
              <a:defRPr/>
            </a:pPr>
            <a:fld id="{398FAEF7-BEA9-4561-A516-DDA17AE6F5AB}" type="datetime1">
              <a:rPr lang="en-US"/>
              <a:pPr>
                <a:defRPr/>
              </a:pPr>
              <a:t>9/8/2025</a:t>
            </a:fld>
            <a:endParaRPr lang="en-US" dirty="0"/>
          </a:p>
        </p:txBody>
      </p:sp>
      <p:sp>
        <p:nvSpPr>
          <p:cNvPr id="3" name="Footer Placeholder 21">
            <a:extLst>
              <a:ext uri="{FF2B5EF4-FFF2-40B4-BE49-F238E27FC236}">
                <a16:creationId xmlns:a16="http://schemas.microsoft.com/office/drawing/2014/main" id="{529F8184-30D1-6E1A-9F6F-F9BB548AD677}"/>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4" name="Slide Number Placeholder 17">
            <a:extLst>
              <a:ext uri="{FF2B5EF4-FFF2-40B4-BE49-F238E27FC236}">
                <a16:creationId xmlns:a16="http://schemas.microsoft.com/office/drawing/2014/main" id="{75DBEE94-E823-06C4-F8DC-F552552259E6}"/>
              </a:ext>
            </a:extLst>
          </p:cNvPr>
          <p:cNvSpPr>
            <a:spLocks noGrp="1"/>
          </p:cNvSpPr>
          <p:nvPr>
            <p:ph type="sldNum" sz="quarter" idx="12"/>
          </p:nvPr>
        </p:nvSpPr>
        <p:spPr/>
        <p:txBody>
          <a:bodyPr/>
          <a:lstStyle>
            <a:lvl1pPr>
              <a:defRPr/>
            </a:lvl1pPr>
          </a:lstStyle>
          <a:p>
            <a:pPr>
              <a:defRPr/>
            </a:pPr>
            <a:fld id="{D110ED39-D6E9-4ABD-91D5-A4CE2E0AE164}" type="slidenum">
              <a:rPr lang="en-US" altLang="en-US"/>
              <a:pPr>
                <a:defRPr/>
              </a:pPr>
              <a:t>‹#›</a:t>
            </a:fld>
            <a:endParaRPr lang="en-US" altLang="en-US"/>
          </a:p>
        </p:txBody>
      </p:sp>
    </p:spTree>
    <p:extLst>
      <p:ext uri="{BB962C8B-B14F-4D97-AF65-F5344CB8AC3E}">
        <p14:creationId xmlns:p14="http://schemas.microsoft.com/office/powerpoint/2010/main" val="2034395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9EF318ED-D5B6-C921-F6F2-36D0213F1F13}"/>
              </a:ext>
            </a:extLst>
          </p:cNvPr>
          <p:cNvSpPr>
            <a:spLocks noGrp="1"/>
          </p:cNvSpPr>
          <p:nvPr>
            <p:ph type="dt" sz="half" idx="10"/>
          </p:nvPr>
        </p:nvSpPr>
        <p:spPr/>
        <p:txBody>
          <a:bodyPr/>
          <a:lstStyle>
            <a:lvl1pPr>
              <a:defRPr/>
            </a:lvl1pPr>
          </a:lstStyle>
          <a:p>
            <a:pPr>
              <a:defRPr/>
            </a:pPr>
            <a:fld id="{20BF81B4-B41C-43DB-B683-65DC448A0FD1}" type="datetime1">
              <a:rPr lang="en-US"/>
              <a:pPr>
                <a:defRPr/>
              </a:pPr>
              <a:t>9/8/2025</a:t>
            </a:fld>
            <a:endParaRPr lang="en-US" dirty="0"/>
          </a:p>
        </p:txBody>
      </p:sp>
      <p:sp>
        <p:nvSpPr>
          <p:cNvPr id="6" name="Footer Placeholder 21">
            <a:extLst>
              <a:ext uri="{FF2B5EF4-FFF2-40B4-BE49-F238E27FC236}">
                <a16:creationId xmlns:a16="http://schemas.microsoft.com/office/drawing/2014/main" id="{69AA7FC4-A62E-3214-9405-825F03967C34}"/>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7" name="Slide Number Placeholder 17">
            <a:extLst>
              <a:ext uri="{FF2B5EF4-FFF2-40B4-BE49-F238E27FC236}">
                <a16:creationId xmlns:a16="http://schemas.microsoft.com/office/drawing/2014/main" id="{3B7E397D-2ABB-5F8D-FDA8-19C9AA2DA7D2}"/>
              </a:ext>
            </a:extLst>
          </p:cNvPr>
          <p:cNvSpPr>
            <a:spLocks noGrp="1"/>
          </p:cNvSpPr>
          <p:nvPr>
            <p:ph type="sldNum" sz="quarter" idx="12"/>
          </p:nvPr>
        </p:nvSpPr>
        <p:spPr/>
        <p:txBody>
          <a:bodyPr/>
          <a:lstStyle>
            <a:lvl1pPr>
              <a:defRPr/>
            </a:lvl1pPr>
          </a:lstStyle>
          <a:p>
            <a:pPr>
              <a:defRPr/>
            </a:pPr>
            <a:fld id="{DCA7A93C-111E-4622-8BEA-EC98DF379B67}" type="slidenum">
              <a:rPr lang="en-US" altLang="en-US"/>
              <a:pPr>
                <a:defRPr/>
              </a:pPr>
              <a:t>‹#›</a:t>
            </a:fld>
            <a:endParaRPr lang="en-US" altLang="en-US"/>
          </a:p>
        </p:txBody>
      </p:sp>
    </p:spTree>
    <p:extLst>
      <p:ext uri="{BB962C8B-B14F-4D97-AF65-F5344CB8AC3E}">
        <p14:creationId xmlns:p14="http://schemas.microsoft.com/office/powerpoint/2010/main" val="296754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0644928-467A-4548-92CC-7B8EACF5ACC5}"/>
              </a:ext>
            </a:extLst>
          </p:cNvPr>
          <p:cNvSpPr>
            <a:spLocks noGrp="1"/>
          </p:cNvSpPr>
          <p:nvPr>
            <p:ph type="dt" sz="half" idx="10"/>
          </p:nvPr>
        </p:nvSpPr>
        <p:spPr/>
        <p:txBody>
          <a:bodyPr/>
          <a:lstStyle>
            <a:lvl1pPr>
              <a:defRPr/>
            </a:lvl1pPr>
          </a:lstStyle>
          <a:p>
            <a:pPr>
              <a:defRPr/>
            </a:pPr>
            <a:fld id="{B17EE4EA-7535-FB47-BCCA-6B0FE1B22861}" type="datetime1">
              <a:rPr lang="en-US"/>
              <a:pPr>
                <a:defRPr/>
              </a:pPr>
              <a:t>9/8/2025</a:t>
            </a:fld>
            <a:endParaRPr lang="en-US" dirty="0"/>
          </a:p>
        </p:txBody>
      </p:sp>
      <p:sp>
        <p:nvSpPr>
          <p:cNvPr id="5" name="Footer Placeholder 21">
            <a:extLst>
              <a:ext uri="{FF2B5EF4-FFF2-40B4-BE49-F238E27FC236}">
                <a16:creationId xmlns:a16="http://schemas.microsoft.com/office/drawing/2014/main" id="{731AD1F5-A585-C940-9356-94C3880A9D5F}"/>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17">
            <a:extLst>
              <a:ext uri="{FF2B5EF4-FFF2-40B4-BE49-F238E27FC236}">
                <a16:creationId xmlns:a16="http://schemas.microsoft.com/office/drawing/2014/main" id="{36E42108-D377-5A40-8F6D-FA4B94979358}"/>
              </a:ext>
            </a:extLst>
          </p:cNvPr>
          <p:cNvSpPr>
            <a:spLocks noGrp="1"/>
          </p:cNvSpPr>
          <p:nvPr>
            <p:ph type="sldNum" sz="quarter" idx="12"/>
          </p:nvPr>
        </p:nvSpPr>
        <p:spPr/>
        <p:txBody>
          <a:bodyPr/>
          <a:lstStyle>
            <a:lvl1pPr>
              <a:defRPr/>
            </a:lvl1pPr>
          </a:lstStyle>
          <a:p>
            <a:pPr>
              <a:defRPr/>
            </a:pPr>
            <a:fld id="{7153B9C6-C51E-DB47-8F2D-3FC45FB15400}" type="slidenum">
              <a:rPr lang="en-US" altLang="en-US"/>
              <a:pPr>
                <a:defRPr/>
              </a:pPr>
              <a:t>‹#›</a:t>
            </a:fld>
            <a:endParaRPr lang="en-US" altLang="en-US"/>
          </a:p>
        </p:txBody>
      </p:sp>
    </p:spTree>
    <p:extLst>
      <p:ext uri="{BB962C8B-B14F-4D97-AF65-F5344CB8AC3E}">
        <p14:creationId xmlns:p14="http://schemas.microsoft.com/office/powerpoint/2010/main" val="19285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FBBFA18B-D036-CE9C-E8FC-540387D094B1}"/>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D174A13F-9A2D-65D3-7D56-E12F79BC504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Freeform 15">
            <a:extLst>
              <a:ext uri="{FF2B5EF4-FFF2-40B4-BE49-F238E27FC236}">
                <a16:creationId xmlns:a16="http://schemas.microsoft.com/office/drawing/2014/main" id="{B136B05D-E7F4-2792-B585-9B3931A937D1}"/>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Freeform 16">
            <a:extLst>
              <a:ext uri="{FF2B5EF4-FFF2-40B4-BE49-F238E27FC236}">
                <a16:creationId xmlns:a16="http://schemas.microsoft.com/office/drawing/2014/main" id="{841A038F-1EFD-2F4F-3A8E-252057609404}"/>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9A9F66B7-B748-A094-07D3-C037EF93E08B}"/>
              </a:ext>
            </a:extLst>
          </p:cNvPr>
          <p:cNvSpPr>
            <a:spLocks noGrp="1"/>
          </p:cNvSpPr>
          <p:nvPr>
            <p:ph type="dt" sz="half" idx="10"/>
          </p:nvPr>
        </p:nvSpPr>
        <p:spPr/>
        <p:txBody>
          <a:bodyPr/>
          <a:lstStyle>
            <a:lvl1pPr>
              <a:defRPr/>
            </a:lvl1pPr>
          </a:lstStyle>
          <a:p>
            <a:pPr>
              <a:defRPr/>
            </a:pPr>
            <a:fld id="{40EF2570-299F-4861-BF96-95118592E8DC}" type="datetime1">
              <a:rPr lang="en-US"/>
              <a:pPr>
                <a:defRPr/>
              </a:pPr>
              <a:t>9/8/2025</a:t>
            </a:fld>
            <a:endParaRPr lang="en-US" dirty="0"/>
          </a:p>
        </p:txBody>
      </p:sp>
      <p:sp>
        <p:nvSpPr>
          <p:cNvPr id="10" name="Footer Placeholder 5">
            <a:extLst>
              <a:ext uri="{FF2B5EF4-FFF2-40B4-BE49-F238E27FC236}">
                <a16:creationId xmlns:a16="http://schemas.microsoft.com/office/drawing/2014/main" id="{63A8B795-790D-5766-4BDD-10E053379921}"/>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11" name="Slide Number Placeholder 6">
            <a:extLst>
              <a:ext uri="{FF2B5EF4-FFF2-40B4-BE49-F238E27FC236}">
                <a16:creationId xmlns:a16="http://schemas.microsoft.com/office/drawing/2014/main" id="{E8296F97-DBE5-6D34-CA1B-016FB695D1E6}"/>
              </a:ext>
            </a:extLst>
          </p:cNvPr>
          <p:cNvSpPr>
            <a:spLocks noGrp="1"/>
          </p:cNvSpPr>
          <p:nvPr>
            <p:ph type="sldNum" sz="quarter" idx="12"/>
          </p:nvPr>
        </p:nvSpPr>
        <p:spPr>
          <a:xfrm>
            <a:off x="8077200" y="6356350"/>
            <a:ext cx="609600" cy="365125"/>
          </a:xfrm>
        </p:spPr>
        <p:txBody>
          <a:bodyPr/>
          <a:lstStyle>
            <a:lvl1pPr>
              <a:defRPr/>
            </a:lvl1pPr>
          </a:lstStyle>
          <a:p>
            <a:pPr>
              <a:defRPr/>
            </a:pPr>
            <a:fld id="{C3152B6C-E24E-4B7E-8942-7CC2FC1C523C}" type="slidenum">
              <a:rPr lang="en-US" altLang="en-US"/>
              <a:pPr>
                <a:defRPr/>
              </a:pPr>
              <a:t>‹#›</a:t>
            </a:fld>
            <a:endParaRPr lang="en-US" altLang="en-US"/>
          </a:p>
        </p:txBody>
      </p:sp>
    </p:spTree>
    <p:extLst>
      <p:ext uri="{BB962C8B-B14F-4D97-AF65-F5344CB8AC3E}">
        <p14:creationId xmlns:p14="http://schemas.microsoft.com/office/powerpoint/2010/main" val="2676011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5EB66403-D3CC-985C-EC71-30F1C58270BB}"/>
              </a:ext>
            </a:extLst>
          </p:cNvPr>
          <p:cNvSpPr>
            <a:spLocks noGrp="1"/>
          </p:cNvSpPr>
          <p:nvPr>
            <p:ph type="dt" sz="half" idx="10"/>
          </p:nvPr>
        </p:nvSpPr>
        <p:spPr/>
        <p:txBody>
          <a:bodyPr/>
          <a:lstStyle>
            <a:lvl1pPr>
              <a:defRPr/>
            </a:lvl1pPr>
          </a:lstStyle>
          <a:p>
            <a:pPr>
              <a:defRPr/>
            </a:pPr>
            <a:fld id="{9C6AD268-3161-42E9-8748-F6D6EAD5F57E}" type="datetime1">
              <a:rPr lang="en-US"/>
              <a:pPr>
                <a:defRPr/>
              </a:pPr>
              <a:t>9/8/2025</a:t>
            </a:fld>
            <a:endParaRPr lang="en-US" dirty="0"/>
          </a:p>
        </p:txBody>
      </p:sp>
      <p:sp>
        <p:nvSpPr>
          <p:cNvPr id="5" name="Footer Placeholder 21">
            <a:extLst>
              <a:ext uri="{FF2B5EF4-FFF2-40B4-BE49-F238E27FC236}">
                <a16:creationId xmlns:a16="http://schemas.microsoft.com/office/drawing/2014/main" id="{64794202-514C-2CED-413C-CC4027469260}"/>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17">
            <a:extLst>
              <a:ext uri="{FF2B5EF4-FFF2-40B4-BE49-F238E27FC236}">
                <a16:creationId xmlns:a16="http://schemas.microsoft.com/office/drawing/2014/main" id="{9B719C49-EAF7-012B-252B-AB63307876DE}"/>
              </a:ext>
            </a:extLst>
          </p:cNvPr>
          <p:cNvSpPr>
            <a:spLocks noGrp="1"/>
          </p:cNvSpPr>
          <p:nvPr>
            <p:ph type="sldNum" sz="quarter" idx="12"/>
          </p:nvPr>
        </p:nvSpPr>
        <p:spPr/>
        <p:txBody>
          <a:bodyPr/>
          <a:lstStyle>
            <a:lvl1pPr>
              <a:defRPr/>
            </a:lvl1pPr>
          </a:lstStyle>
          <a:p>
            <a:pPr>
              <a:defRPr/>
            </a:pPr>
            <a:fld id="{0C171092-34F1-4957-8078-0EA6EAE4FEC2}" type="slidenum">
              <a:rPr lang="en-US" altLang="en-US"/>
              <a:pPr>
                <a:defRPr/>
              </a:pPr>
              <a:t>‹#›</a:t>
            </a:fld>
            <a:endParaRPr lang="en-US" altLang="en-US"/>
          </a:p>
        </p:txBody>
      </p:sp>
    </p:spTree>
    <p:extLst>
      <p:ext uri="{BB962C8B-B14F-4D97-AF65-F5344CB8AC3E}">
        <p14:creationId xmlns:p14="http://schemas.microsoft.com/office/powerpoint/2010/main" val="3013644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C97AB08-1112-7440-471B-1819BD586675}"/>
              </a:ext>
            </a:extLst>
          </p:cNvPr>
          <p:cNvSpPr>
            <a:spLocks noGrp="1"/>
          </p:cNvSpPr>
          <p:nvPr>
            <p:ph type="dt" sz="half" idx="10"/>
          </p:nvPr>
        </p:nvSpPr>
        <p:spPr/>
        <p:txBody>
          <a:bodyPr/>
          <a:lstStyle>
            <a:lvl1pPr>
              <a:defRPr/>
            </a:lvl1pPr>
          </a:lstStyle>
          <a:p>
            <a:pPr>
              <a:defRPr/>
            </a:pPr>
            <a:fld id="{F50B8C5D-BDCC-4289-AE8F-EC9B23234409}" type="datetime1">
              <a:rPr lang="en-US"/>
              <a:pPr>
                <a:defRPr/>
              </a:pPr>
              <a:t>9/8/2025</a:t>
            </a:fld>
            <a:endParaRPr lang="en-US" dirty="0"/>
          </a:p>
        </p:txBody>
      </p:sp>
      <p:sp>
        <p:nvSpPr>
          <p:cNvPr id="5" name="Footer Placeholder 21">
            <a:extLst>
              <a:ext uri="{FF2B5EF4-FFF2-40B4-BE49-F238E27FC236}">
                <a16:creationId xmlns:a16="http://schemas.microsoft.com/office/drawing/2014/main" id="{41699550-6E08-D2B3-39CA-FF6BA27B5B79}"/>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17">
            <a:extLst>
              <a:ext uri="{FF2B5EF4-FFF2-40B4-BE49-F238E27FC236}">
                <a16:creationId xmlns:a16="http://schemas.microsoft.com/office/drawing/2014/main" id="{F1F8AEE5-9E75-D186-089B-5F75B4798DD6}"/>
              </a:ext>
            </a:extLst>
          </p:cNvPr>
          <p:cNvSpPr>
            <a:spLocks noGrp="1"/>
          </p:cNvSpPr>
          <p:nvPr>
            <p:ph type="sldNum" sz="quarter" idx="12"/>
          </p:nvPr>
        </p:nvSpPr>
        <p:spPr/>
        <p:txBody>
          <a:bodyPr/>
          <a:lstStyle>
            <a:lvl1pPr>
              <a:defRPr/>
            </a:lvl1pPr>
          </a:lstStyle>
          <a:p>
            <a:pPr>
              <a:defRPr/>
            </a:pPr>
            <a:fld id="{443ADA7D-D459-43BE-8FFA-73FDAC4F3384}" type="slidenum">
              <a:rPr lang="en-US" altLang="en-US"/>
              <a:pPr>
                <a:defRPr/>
              </a:pPr>
              <a:t>‹#›</a:t>
            </a:fld>
            <a:endParaRPr lang="en-US" altLang="en-US"/>
          </a:p>
        </p:txBody>
      </p:sp>
    </p:spTree>
    <p:extLst>
      <p:ext uri="{BB962C8B-B14F-4D97-AF65-F5344CB8AC3E}">
        <p14:creationId xmlns:p14="http://schemas.microsoft.com/office/powerpoint/2010/main" val="326938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56B6098-55F2-BC4F-B4E7-E60A52456AB3}"/>
              </a:ext>
            </a:extLst>
          </p:cNvPr>
          <p:cNvSpPr>
            <a:spLocks noGrp="1"/>
          </p:cNvSpPr>
          <p:nvPr>
            <p:ph type="dt" sz="half" idx="10"/>
          </p:nvPr>
        </p:nvSpPr>
        <p:spPr/>
        <p:txBody>
          <a:bodyPr/>
          <a:lstStyle>
            <a:lvl1pPr>
              <a:defRPr/>
            </a:lvl1pPr>
          </a:lstStyle>
          <a:p>
            <a:pPr>
              <a:defRPr/>
            </a:pPr>
            <a:fld id="{7D4AB6A5-3FC8-2D4D-9DBE-19D140EDC113}" type="datetime1">
              <a:rPr lang="en-US"/>
              <a:pPr>
                <a:defRPr/>
              </a:pPr>
              <a:t>9/8/2025</a:t>
            </a:fld>
            <a:endParaRPr lang="en-US" dirty="0"/>
          </a:p>
        </p:txBody>
      </p:sp>
      <p:sp>
        <p:nvSpPr>
          <p:cNvPr id="5" name="Footer Placeholder 4">
            <a:extLst>
              <a:ext uri="{FF2B5EF4-FFF2-40B4-BE49-F238E27FC236}">
                <a16:creationId xmlns:a16="http://schemas.microsoft.com/office/drawing/2014/main" id="{AD4D8529-FE5B-C642-9DE1-4FAE7E9EDBBD}"/>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6" name="Slide Number Placeholder 5">
            <a:extLst>
              <a:ext uri="{FF2B5EF4-FFF2-40B4-BE49-F238E27FC236}">
                <a16:creationId xmlns:a16="http://schemas.microsoft.com/office/drawing/2014/main" id="{3BC1842C-A983-9444-BE99-34201B2AE298}"/>
              </a:ext>
            </a:extLst>
          </p:cNvPr>
          <p:cNvSpPr>
            <a:spLocks noGrp="1"/>
          </p:cNvSpPr>
          <p:nvPr>
            <p:ph type="sldNum" sz="quarter" idx="12"/>
          </p:nvPr>
        </p:nvSpPr>
        <p:spPr/>
        <p:txBody>
          <a:bodyPr/>
          <a:lstStyle>
            <a:lvl1pPr>
              <a:defRPr>
                <a:solidFill>
                  <a:srgbClr val="D1EAEE"/>
                </a:solidFill>
              </a:defRPr>
            </a:lvl1pPr>
          </a:lstStyle>
          <a:p>
            <a:pPr>
              <a:defRPr/>
            </a:pPr>
            <a:fld id="{F5B68F86-96BF-A741-8BA6-7BE9A9461B01}" type="slidenum">
              <a:rPr lang="en-US" altLang="en-US"/>
              <a:pPr>
                <a:defRPr/>
              </a:pPr>
              <a:t>‹#›</a:t>
            </a:fld>
            <a:endParaRPr lang="en-US" altLang="en-US"/>
          </a:p>
        </p:txBody>
      </p:sp>
    </p:spTree>
    <p:extLst>
      <p:ext uri="{BB962C8B-B14F-4D97-AF65-F5344CB8AC3E}">
        <p14:creationId xmlns:p14="http://schemas.microsoft.com/office/powerpoint/2010/main" val="12940409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213B37D7-1A5B-3D41-8727-22CB9A9335BB}"/>
              </a:ext>
            </a:extLst>
          </p:cNvPr>
          <p:cNvSpPr>
            <a:spLocks noGrp="1"/>
          </p:cNvSpPr>
          <p:nvPr>
            <p:ph type="dt" sz="half" idx="10"/>
          </p:nvPr>
        </p:nvSpPr>
        <p:spPr/>
        <p:txBody>
          <a:bodyPr/>
          <a:lstStyle>
            <a:lvl1pPr>
              <a:defRPr/>
            </a:lvl1pPr>
          </a:lstStyle>
          <a:p>
            <a:pPr>
              <a:defRPr/>
            </a:pPr>
            <a:fld id="{49B5BDEA-F854-DB41-BFF6-377F6865792C}" type="datetime1">
              <a:rPr lang="en-US"/>
              <a:pPr>
                <a:defRPr/>
              </a:pPr>
              <a:t>9/8/2025</a:t>
            </a:fld>
            <a:endParaRPr lang="en-US" dirty="0"/>
          </a:p>
        </p:txBody>
      </p:sp>
      <p:sp>
        <p:nvSpPr>
          <p:cNvPr id="6" name="Footer Placeholder 21">
            <a:extLst>
              <a:ext uri="{FF2B5EF4-FFF2-40B4-BE49-F238E27FC236}">
                <a16:creationId xmlns:a16="http://schemas.microsoft.com/office/drawing/2014/main" id="{FD6E18AC-F38B-2E40-A373-F79140C18BC1}"/>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7" name="Slide Number Placeholder 17">
            <a:extLst>
              <a:ext uri="{FF2B5EF4-FFF2-40B4-BE49-F238E27FC236}">
                <a16:creationId xmlns:a16="http://schemas.microsoft.com/office/drawing/2014/main" id="{DFE6BC20-C0E4-3646-B345-C08A33034B46}"/>
              </a:ext>
            </a:extLst>
          </p:cNvPr>
          <p:cNvSpPr>
            <a:spLocks noGrp="1"/>
          </p:cNvSpPr>
          <p:nvPr>
            <p:ph type="sldNum" sz="quarter" idx="12"/>
          </p:nvPr>
        </p:nvSpPr>
        <p:spPr/>
        <p:txBody>
          <a:bodyPr/>
          <a:lstStyle>
            <a:lvl1pPr>
              <a:defRPr/>
            </a:lvl1pPr>
          </a:lstStyle>
          <a:p>
            <a:pPr>
              <a:defRPr/>
            </a:pPr>
            <a:fld id="{2646BB74-ADCD-F640-8B63-3F3DC5DFFE37}" type="slidenum">
              <a:rPr lang="en-US" altLang="en-US"/>
              <a:pPr>
                <a:defRPr/>
              </a:pPr>
              <a:t>‹#›</a:t>
            </a:fld>
            <a:endParaRPr lang="en-US" altLang="en-US"/>
          </a:p>
        </p:txBody>
      </p:sp>
    </p:spTree>
    <p:extLst>
      <p:ext uri="{BB962C8B-B14F-4D97-AF65-F5344CB8AC3E}">
        <p14:creationId xmlns:p14="http://schemas.microsoft.com/office/powerpoint/2010/main" val="40465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08F718DB-B619-B440-A53F-C22F0DB86380}"/>
              </a:ext>
            </a:extLst>
          </p:cNvPr>
          <p:cNvSpPr>
            <a:spLocks noGrp="1"/>
          </p:cNvSpPr>
          <p:nvPr>
            <p:ph type="dt" sz="half" idx="10"/>
          </p:nvPr>
        </p:nvSpPr>
        <p:spPr/>
        <p:txBody>
          <a:bodyPr/>
          <a:lstStyle>
            <a:lvl1pPr>
              <a:defRPr/>
            </a:lvl1pPr>
          </a:lstStyle>
          <a:p>
            <a:pPr>
              <a:defRPr/>
            </a:pPr>
            <a:fld id="{15AAF1DF-5774-B645-B3A3-CCDA89761534}" type="datetime1">
              <a:rPr lang="en-US"/>
              <a:pPr>
                <a:defRPr/>
              </a:pPr>
              <a:t>9/8/2025</a:t>
            </a:fld>
            <a:endParaRPr lang="en-US" dirty="0"/>
          </a:p>
        </p:txBody>
      </p:sp>
      <p:sp>
        <p:nvSpPr>
          <p:cNvPr id="8" name="Footer Placeholder 21">
            <a:extLst>
              <a:ext uri="{FF2B5EF4-FFF2-40B4-BE49-F238E27FC236}">
                <a16:creationId xmlns:a16="http://schemas.microsoft.com/office/drawing/2014/main" id="{ABA9AC22-1190-764B-B642-FC17D9764FBE}"/>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9" name="Slide Number Placeholder 17">
            <a:extLst>
              <a:ext uri="{FF2B5EF4-FFF2-40B4-BE49-F238E27FC236}">
                <a16:creationId xmlns:a16="http://schemas.microsoft.com/office/drawing/2014/main" id="{8C130034-329B-3D4B-97B8-EED4E5A7401A}"/>
              </a:ext>
            </a:extLst>
          </p:cNvPr>
          <p:cNvSpPr>
            <a:spLocks noGrp="1"/>
          </p:cNvSpPr>
          <p:nvPr>
            <p:ph type="sldNum" sz="quarter" idx="12"/>
          </p:nvPr>
        </p:nvSpPr>
        <p:spPr/>
        <p:txBody>
          <a:bodyPr/>
          <a:lstStyle>
            <a:lvl1pPr>
              <a:defRPr/>
            </a:lvl1pPr>
          </a:lstStyle>
          <a:p>
            <a:pPr>
              <a:defRPr/>
            </a:pPr>
            <a:fld id="{50B6EA40-D322-1F41-BD48-8ED010352F55}" type="slidenum">
              <a:rPr lang="en-US" altLang="en-US"/>
              <a:pPr>
                <a:defRPr/>
              </a:pPr>
              <a:t>‹#›</a:t>
            </a:fld>
            <a:endParaRPr lang="en-US" altLang="en-US"/>
          </a:p>
        </p:txBody>
      </p:sp>
    </p:spTree>
    <p:extLst>
      <p:ext uri="{BB962C8B-B14F-4D97-AF65-F5344CB8AC3E}">
        <p14:creationId xmlns:p14="http://schemas.microsoft.com/office/powerpoint/2010/main" val="199664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4D98B716-59C6-7044-A796-5C2CA1EFC744}"/>
              </a:ext>
            </a:extLst>
          </p:cNvPr>
          <p:cNvSpPr>
            <a:spLocks noGrp="1"/>
          </p:cNvSpPr>
          <p:nvPr>
            <p:ph type="dt" sz="half" idx="10"/>
          </p:nvPr>
        </p:nvSpPr>
        <p:spPr/>
        <p:txBody>
          <a:bodyPr/>
          <a:lstStyle>
            <a:lvl1pPr>
              <a:defRPr/>
            </a:lvl1pPr>
          </a:lstStyle>
          <a:p>
            <a:pPr>
              <a:defRPr/>
            </a:pPr>
            <a:fld id="{5FF1D360-CBC1-2C40-B94E-6270F4A261C7}" type="datetime1">
              <a:rPr lang="en-US"/>
              <a:pPr>
                <a:defRPr/>
              </a:pPr>
              <a:t>9/8/2025</a:t>
            </a:fld>
            <a:endParaRPr lang="en-US" dirty="0"/>
          </a:p>
        </p:txBody>
      </p:sp>
      <p:sp>
        <p:nvSpPr>
          <p:cNvPr id="4" name="Footer Placeholder 21">
            <a:extLst>
              <a:ext uri="{FF2B5EF4-FFF2-40B4-BE49-F238E27FC236}">
                <a16:creationId xmlns:a16="http://schemas.microsoft.com/office/drawing/2014/main" id="{952D48C2-93B4-7F40-B1F0-AC9C4EE81CCE}"/>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5" name="Slide Number Placeholder 17">
            <a:extLst>
              <a:ext uri="{FF2B5EF4-FFF2-40B4-BE49-F238E27FC236}">
                <a16:creationId xmlns:a16="http://schemas.microsoft.com/office/drawing/2014/main" id="{2B70B61E-62A5-9F4E-BF7D-E813FB210E3B}"/>
              </a:ext>
            </a:extLst>
          </p:cNvPr>
          <p:cNvSpPr>
            <a:spLocks noGrp="1"/>
          </p:cNvSpPr>
          <p:nvPr>
            <p:ph type="sldNum" sz="quarter" idx="12"/>
          </p:nvPr>
        </p:nvSpPr>
        <p:spPr/>
        <p:txBody>
          <a:bodyPr/>
          <a:lstStyle>
            <a:lvl1pPr>
              <a:defRPr/>
            </a:lvl1pPr>
          </a:lstStyle>
          <a:p>
            <a:pPr>
              <a:defRPr/>
            </a:pPr>
            <a:fld id="{96E0D7E5-0846-9240-A8F4-94A33ACC1F0C}" type="slidenum">
              <a:rPr lang="en-US" altLang="en-US"/>
              <a:pPr>
                <a:defRPr/>
              </a:pPr>
              <a:t>‹#›</a:t>
            </a:fld>
            <a:endParaRPr lang="en-US" altLang="en-US"/>
          </a:p>
        </p:txBody>
      </p:sp>
    </p:spTree>
    <p:extLst>
      <p:ext uri="{BB962C8B-B14F-4D97-AF65-F5344CB8AC3E}">
        <p14:creationId xmlns:p14="http://schemas.microsoft.com/office/powerpoint/2010/main" val="244813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FF53AF8-A2EC-B84E-9DF5-3CBD5FC3424C}"/>
              </a:ext>
            </a:extLst>
          </p:cNvPr>
          <p:cNvSpPr>
            <a:spLocks noGrp="1"/>
          </p:cNvSpPr>
          <p:nvPr>
            <p:ph type="dt" sz="half" idx="10"/>
          </p:nvPr>
        </p:nvSpPr>
        <p:spPr/>
        <p:txBody>
          <a:bodyPr/>
          <a:lstStyle>
            <a:lvl1pPr>
              <a:defRPr/>
            </a:lvl1pPr>
          </a:lstStyle>
          <a:p>
            <a:pPr>
              <a:defRPr/>
            </a:pPr>
            <a:fld id="{71814D86-4ED7-204D-978C-41F64379B833}" type="datetime1">
              <a:rPr lang="en-US"/>
              <a:pPr>
                <a:defRPr/>
              </a:pPr>
              <a:t>9/8/2025</a:t>
            </a:fld>
            <a:endParaRPr lang="en-US" dirty="0"/>
          </a:p>
        </p:txBody>
      </p:sp>
      <p:sp>
        <p:nvSpPr>
          <p:cNvPr id="3" name="Footer Placeholder 21">
            <a:extLst>
              <a:ext uri="{FF2B5EF4-FFF2-40B4-BE49-F238E27FC236}">
                <a16:creationId xmlns:a16="http://schemas.microsoft.com/office/drawing/2014/main" id="{8F39F9C8-767F-A64F-A4DB-4AA6D3A896EB}"/>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4" name="Slide Number Placeholder 17">
            <a:extLst>
              <a:ext uri="{FF2B5EF4-FFF2-40B4-BE49-F238E27FC236}">
                <a16:creationId xmlns:a16="http://schemas.microsoft.com/office/drawing/2014/main" id="{39FE15EF-F34A-204A-975F-6462A023F2DA}"/>
              </a:ext>
            </a:extLst>
          </p:cNvPr>
          <p:cNvSpPr>
            <a:spLocks noGrp="1"/>
          </p:cNvSpPr>
          <p:nvPr>
            <p:ph type="sldNum" sz="quarter" idx="12"/>
          </p:nvPr>
        </p:nvSpPr>
        <p:spPr/>
        <p:txBody>
          <a:bodyPr/>
          <a:lstStyle>
            <a:lvl1pPr>
              <a:defRPr/>
            </a:lvl1pPr>
          </a:lstStyle>
          <a:p>
            <a:pPr>
              <a:defRPr/>
            </a:pPr>
            <a:fld id="{6D7C2609-B003-0149-AB23-D666061A1DB0}" type="slidenum">
              <a:rPr lang="en-US" altLang="en-US"/>
              <a:pPr>
                <a:defRPr/>
              </a:pPr>
              <a:t>‹#›</a:t>
            </a:fld>
            <a:endParaRPr lang="en-US" altLang="en-US"/>
          </a:p>
        </p:txBody>
      </p:sp>
    </p:spTree>
    <p:extLst>
      <p:ext uri="{BB962C8B-B14F-4D97-AF65-F5344CB8AC3E}">
        <p14:creationId xmlns:p14="http://schemas.microsoft.com/office/powerpoint/2010/main" val="31131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A856062-4E04-2B44-AB02-F3A03B43E451}"/>
              </a:ext>
            </a:extLst>
          </p:cNvPr>
          <p:cNvSpPr>
            <a:spLocks noGrp="1"/>
          </p:cNvSpPr>
          <p:nvPr>
            <p:ph type="dt" sz="half" idx="10"/>
          </p:nvPr>
        </p:nvSpPr>
        <p:spPr/>
        <p:txBody>
          <a:bodyPr/>
          <a:lstStyle>
            <a:lvl1pPr>
              <a:defRPr/>
            </a:lvl1pPr>
          </a:lstStyle>
          <a:p>
            <a:pPr>
              <a:defRPr/>
            </a:pPr>
            <a:fld id="{C7168816-460B-5745-853D-1B6AD86E4E3C}" type="datetime1">
              <a:rPr lang="en-US"/>
              <a:pPr>
                <a:defRPr/>
              </a:pPr>
              <a:t>9/8/2025</a:t>
            </a:fld>
            <a:endParaRPr lang="en-US" dirty="0"/>
          </a:p>
        </p:txBody>
      </p:sp>
      <p:sp>
        <p:nvSpPr>
          <p:cNvPr id="6" name="Footer Placeholder 21">
            <a:extLst>
              <a:ext uri="{FF2B5EF4-FFF2-40B4-BE49-F238E27FC236}">
                <a16:creationId xmlns:a16="http://schemas.microsoft.com/office/drawing/2014/main" id="{84977BE4-599D-BB40-9404-87F6AC9400B1}"/>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7" name="Slide Number Placeholder 17">
            <a:extLst>
              <a:ext uri="{FF2B5EF4-FFF2-40B4-BE49-F238E27FC236}">
                <a16:creationId xmlns:a16="http://schemas.microsoft.com/office/drawing/2014/main" id="{55BF1349-A02E-244C-94E6-210BE71FC4BB}"/>
              </a:ext>
            </a:extLst>
          </p:cNvPr>
          <p:cNvSpPr>
            <a:spLocks noGrp="1"/>
          </p:cNvSpPr>
          <p:nvPr>
            <p:ph type="sldNum" sz="quarter" idx="12"/>
          </p:nvPr>
        </p:nvSpPr>
        <p:spPr/>
        <p:txBody>
          <a:bodyPr/>
          <a:lstStyle>
            <a:lvl1pPr>
              <a:defRPr/>
            </a:lvl1pPr>
          </a:lstStyle>
          <a:p>
            <a:pPr>
              <a:defRPr/>
            </a:pPr>
            <a:fld id="{0E2A5F8D-D72F-454F-B7BD-59B96FFA293D}" type="slidenum">
              <a:rPr lang="en-US" altLang="en-US"/>
              <a:pPr>
                <a:defRPr/>
              </a:pPr>
              <a:t>‹#›</a:t>
            </a:fld>
            <a:endParaRPr lang="en-US" altLang="en-US"/>
          </a:p>
        </p:txBody>
      </p:sp>
    </p:spTree>
    <p:extLst>
      <p:ext uri="{BB962C8B-B14F-4D97-AF65-F5344CB8AC3E}">
        <p14:creationId xmlns:p14="http://schemas.microsoft.com/office/powerpoint/2010/main" val="357122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09477819-B2D3-9C40-96E5-D97254DDF7E0}"/>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a:extLst>
              <a:ext uri="{FF2B5EF4-FFF2-40B4-BE49-F238E27FC236}">
                <a16:creationId xmlns:a16="http://schemas.microsoft.com/office/drawing/2014/main" id="{5EAEA38A-8073-0045-B064-61E685CD5B2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Freeform 6">
            <a:extLst>
              <a:ext uri="{FF2B5EF4-FFF2-40B4-BE49-F238E27FC236}">
                <a16:creationId xmlns:a16="http://schemas.microsoft.com/office/drawing/2014/main" id="{56FBD5F8-0F06-9B4B-AEAB-8E2BF50FD3FC}"/>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Freeform 7">
            <a:extLst>
              <a:ext uri="{FF2B5EF4-FFF2-40B4-BE49-F238E27FC236}">
                <a16:creationId xmlns:a16="http://schemas.microsoft.com/office/drawing/2014/main" id="{3271257B-F68A-ED49-AD7C-A3C411749A0F}"/>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E6DD011C-1512-1143-BB33-E8882854EFCC}"/>
              </a:ext>
            </a:extLst>
          </p:cNvPr>
          <p:cNvSpPr>
            <a:spLocks noGrp="1"/>
          </p:cNvSpPr>
          <p:nvPr>
            <p:ph type="dt" sz="half" idx="10"/>
          </p:nvPr>
        </p:nvSpPr>
        <p:spPr/>
        <p:txBody>
          <a:bodyPr/>
          <a:lstStyle>
            <a:lvl1pPr>
              <a:defRPr/>
            </a:lvl1pPr>
          </a:lstStyle>
          <a:p>
            <a:pPr>
              <a:defRPr/>
            </a:pPr>
            <a:fld id="{D96F239B-5E94-0A49-90CD-DBDF81A770B9}" type="datetime1">
              <a:rPr lang="en-US"/>
              <a:pPr>
                <a:defRPr/>
              </a:pPr>
              <a:t>9/8/2025</a:t>
            </a:fld>
            <a:endParaRPr lang="en-US" dirty="0"/>
          </a:p>
        </p:txBody>
      </p:sp>
      <p:sp>
        <p:nvSpPr>
          <p:cNvPr id="10" name="Footer Placeholder 5">
            <a:extLst>
              <a:ext uri="{FF2B5EF4-FFF2-40B4-BE49-F238E27FC236}">
                <a16:creationId xmlns:a16="http://schemas.microsoft.com/office/drawing/2014/main" id="{81BC0204-C162-D64F-BC16-533DF3BD9906}"/>
              </a:ext>
            </a:extLst>
          </p:cNvPr>
          <p:cNvSpPr>
            <a:spLocks noGrp="1"/>
          </p:cNvSpPr>
          <p:nvPr>
            <p:ph type="ftr" sz="quarter" idx="11"/>
          </p:nvPr>
        </p:nvSpPr>
        <p:spPr/>
        <p:txBody>
          <a:bodyPr/>
          <a:lstStyle>
            <a:lvl1pPr>
              <a:defRPr/>
            </a:lvl1pPr>
          </a:lstStyle>
          <a:p>
            <a:pPr>
              <a:defRPr/>
            </a:pPr>
            <a:r>
              <a:rPr lang="en-US"/>
              <a:t>  The Law Offices of David R. Okrent</a:t>
            </a:r>
          </a:p>
        </p:txBody>
      </p:sp>
      <p:sp>
        <p:nvSpPr>
          <p:cNvPr id="11" name="Slide Number Placeholder 6">
            <a:extLst>
              <a:ext uri="{FF2B5EF4-FFF2-40B4-BE49-F238E27FC236}">
                <a16:creationId xmlns:a16="http://schemas.microsoft.com/office/drawing/2014/main" id="{C1FE515C-9E6E-A54F-B20B-2EAA0DCC586E}"/>
              </a:ext>
            </a:extLst>
          </p:cNvPr>
          <p:cNvSpPr>
            <a:spLocks noGrp="1"/>
          </p:cNvSpPr>
          <p:nvPr>
            <p:ph type="sldNum" sz="quarter" idx="12"/>
          </p:nvPr>
        </p:nvSpPr>
        <p:spPr>
          <a:xfrm>
            <a:off x="8077200" y="6356350"/>
            <a:ext cx="609600" cy="365125"/>
          </a:xfrm>
        </p:spPr>
        <p:txBody>
          <a:bodyPr/>
          <a:lstStyle>
            <a:lvl1pPr>
              <a:defRPr/>
            </a:lvl1pPr>
          </a:lstStyle>
          <a:p>
            <a:pPr>
              <a:defRPr/>
            </a:pPr>
            <a:fld id="{94F10CC7-6F54-3B49-BD34-61810B3445AA}" type="slidenum">
              <a:rPr lang="en-US" altLang="en-US"/>
              <a:pPr>
                <a:defRPr/>
              </a:pPr>
              <a:t>‹#›</a:t>
            </a:fld>
            <a:endParaRPr lang="en-US" altLang="en-US"/>
          </a:p>
        </p:txBody>
      </p:sp>
    </p:spTree>
    <p:extLst>
      <p:ext uri="{BB962C8B-B14F-4D97-AF65-F5344CB8AC3E}">
        <p14:creationId xmlns:p14="http://schemas.microsoft.com/office/powerpoint/2010/main" val="31494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52010CD-E0D5-C147-8D11-0AF17887F3B0}"/>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Freeform 7">
            <a:extLst>
              <a:ext uri="{FF2B5EF4-FFF2-40B4-BE49-F238E27FC236}">
                <a16:creationId xmlns:a16="http://schemas.microsoft.com/office/drawing/2014/main" id="{5EFB5F5C-1CE2-7E4E-BEFE-838CFD491187}"/>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28" name="Title Placeholder 8">
            <a:extLst>
              <a:ext uri="{FF2B5EF4-FFF2-40B4-BE49-F238E27FC236}">
                <a16:creationId xmlns:a16="http://schemas.microsoft.com/office/drawing/2014/main" id="{4BB2ECD1-9617-9749-9F34-FC79E09617C7}"/>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D21A5F8B-D773-C344-9F15-7A36A840B0C5}"/>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C9F6AFBE-3DD2-374B-BDCD-5177B2964339}"/>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B40C796-9BEA-CF46-B634-3BFCA91DDCAE}" type="datetime1">
              <a:rPr lang="en-US"/>
              <a:pPr>
                <a:defRPr/>
              </a:pPr>
              <a:t>9/8/2025</a:t>
            </a:fld>
            <a:endParaRPr lang="en-US" dirty="0"/>
          </a:p>
        </p:txBody>
      </p:sp>
      <p:sp>
        <p:nvSpPr>
          <p:cNvPr id="22" name="Footer Placeholder 21">
            <a:extLst>
              <a:ext uri="{FF2B5EF4-FFF2-40B4-BE49-F238E27FC236}">
                <a16:creationId xmlns:a16="http://schemas.microsoft.com/office/drawing/2014/main" id="{F4E16608-4CCF-0243-8ACD-60DFD369F00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en-US"/>
              <a:t>  The Law Offices of David R. Okrent</a:t>
            </a:r>
          </a:p>
        </p:txBody>
      </p:sp>
      <p:sp>
        <p:nvSpPr>
          <p:cNvPr id="18" name="Slide Number Placeholder 17">
            <a:extLst>
              <a:ext uri="{FF2B5EF4-FFF2-40B4-BE49-F238E27FC236}">
                <a16:creationId xmlns:a16="http://schemas.microsoft.com/office/drawing/2014/main" id="{C8D336C9-0C66-5B45-A1AE-1CC4CB7A0FD5}"/>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9CEF8626-367C-6945-B437-F77A7D67D32A}" type="slidenum">
              <a:rPr lang="en-US" altLang="en-US"/>
              <a:pPr>
                <a:defRPr/>
              </a:pPr>
              <a:t>‹#›</a:t>
            </a:fld>
            <a:endParaRPr lang="en-US" altLang="en-US"/>
          </a:p>
        </p:txBody>
      </p:sp>
      <p:grpSp>
        <p:nvGrpSpPr>
          <p:cNvPr id="1033" name="Group 1">
            <a:extLst>
              <a:ext uri="{FF2B5EF4-FFF2-40B4-BE49-F238E27FC236}">
                <a16:creationId xmlns:a16="http://schemas.microsoft.com/office/drawing/2014/main" id="{DD6F8DA6-D178-FF4F-A4D6-10A346276116}"/>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87ED0D2F-7036-434E-B3EA-A89A3459F053}"/>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Freeform 12">
              <a:extLst>
                <a:ext uri="{FF2B5EF4-FFF2-40B4-BE49-F238E27FC236}">
                  <a16:creationId xmlns:a16="http://schemas.microsoft.com/office/drawing/2014/main" id="{623B83F3-AA92-F94E-806F-C3CA8246D20C}"/>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4215" r:id="rId1"/>
    <p:sldLayoutId id="2147484207" r:id="rId2"/>
    <p:sldLayoutId id="2147484216" r:id="rId3"/>
    <p:sldLayoutId id="2147484208" r:id="rId4"/>
    <p:sldLayoutId id="2147484209" r:id="rId5"/>
    <p:sldLayoutId id="2147484210" r:id="rId6"/>
    <p:sldLayoutId id="2147484211" r:id="rId7"/>
    <p:sldLayoutId id="2147484212" r:id="rId8"/>
    <p:sldLayoutId id="2147484217" r:id="rId9"/>
    <p:sldLayoutId id="2147484213" r:id="rId10"/>
    <p:sldLayoutId id="2147484214"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2"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2"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2"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2"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2"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C62DDC-0F7A-A13E-A2BD-1BA641F85B36}"/>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Freeform 7">
            <a:extLst>
              <a:ext uri="{FF2B5EF4-FFF2-40B4-BE49-F238E27FC236}">
                <a16:creationId xmlns:a16="http://schemas.microsoft.com/office/drawing/2014/main" id="{389D15E6-0446-DAD4-5E8D-126191C752D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28" name="Title Placeholder 8">
            <a:extLst>
              <a:ext uri="{FF2B5EF4-FFF2-40B4-BE49-F238E27FC236}">
                <a16:creationId xmlns:a16="http://schemas.microsoft.com/office/drawing/2014/main" id="{24E90D96-8ED5-8AA8-9414-79E2E53B7E30}"/>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2EE0C4B8-3E7E-876E-D801-B472A4439BFA}"/>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F64903E1-36CB-DF8B-4965-45F1C65FC877}"/>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D4E3ED9-5EE2-4BFC-B047-F9D5E94033A4}" type="datetime1">
              <a:rPr lang="en-US"/>
              <a:pPr>
                <a:defRPr/>
              </a:pPr>
              <a:t>9/8/2025</a:t>
            </a:fld>
            <a:endParaRPr lang="en-US" dirty="0"/>
          </a:p>
        </p:txBody>
      </p:sp>
      <p:sp>
        <p:nvSpPr>
          <p:cNvPr id="22" name="Footer Placeholder 21">
            <a:extLst>
              <a:ext uri="{FF2B5EF4-FFF2-40B4-BE49-F238E27FC236}">
                <a16:creationId xmlns:a16="http://schemas.microsoft.com/office/drawing/2014/main" id="{8A8BE19A-7937-13FF-AFDA-623EF12E30B4}"/>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en-US"/>
              <a:t>  The Law Offices of David R. Okrent</a:t>
            </a:r>
          </a:p>
        </p:txBody>
      </p:sp>
      <p:sp>
        <p:nvSpPr>
          <p:cNvPr id="18" name="Slide Number Placeholder 17">
            <a:extLst>
              <a:ext uri="{FF2B5EF4-FFF2-40B4-BE49-F238E27FC236}">
                <a16:creationId xmlns:a16="http://schemas.microsoft.com/office/drawing/2014/main" id="{ACCA222A-94C9-86CD-759E-ECA0CCD3B283}"/>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5E6D4D32-C65E-4806-B509-BCCA017B038E}" type="slidenum">
              <a:rPr lang="en-US" altLang="en-US"/>
              <a:pPr>
                <a:defRPr/>
              </a:pPr>
              <a:t>‹#›</a:t>
            </a:fld>
            <a:endParaRPr lang="en-US" altLang="en-US"/>
          </a:p>
        </p:txBody>
      </p:sp>
      <p:grpSp>
        <p:nvGrpSpPr>
          <p:cNvPr id="1033" name="Group 1">
            <a:extLst>
              <a:ext uri="{FF2B5EF4-FFF2-40B4-BE49-F238E27FC236}">
                <a16:creationId xmlns:a16="http://schemas.microsoft.com/office/drawing/2014/main" id="{3A801C73-E195-C78A-7999-ACA1322A8FF3}"/>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FB7FC25D-EF0E-E5FB-652F-1F5DD55FDB4E}"/>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Freeform 12">
              <a:extLst>
                <a:ext uri="{FF2B5EF4-FFF2-40B4-BE49-F238E27FC236}">
                  <a16:creationId xmlns:a16="http://schemas.microsoft.com/office/drawing/2014/main" id="{59CB22E6-C044-BB0D-FA24-7BEEC13D9E2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grpSp>
    </p:spTree>
    <p:extLst>
      <p:ext uri="{BB962C8B-B14F-4D97-AF65-F5344CB8AC3E}">
        <p14:creationId xmlns:p14="http://schemas.microsoft.com/office/powerpoint/2010/main" val="3572489987"/>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okrentlaw.com/"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E53A-198A-1A4A-9D3C-2D46A1CA75CE}"/>
              </a:ext>
            </a:extLst>
          </p:cNvPr>
          <p:cNvSpPr>
            <a:spLocks noGrp="1"/>
          </p:cNvSpPr>
          <p:nvPr>
            <p:ph type="ctrTitle"/>
          </p:nvPr>
        </p:nvSpPr>
        <p:spPr>
          <a:xfrm>
            <a:off x="533400" y="1600200"/>
            <a:ext cx="7851648" cy="1828800"/>
          </a:xfrm>
          <a:ln>
            <a:miter lim="800000"/>
            <a:headEnd/>
            <a:tailEnd/>
          </a:ln>
        </p:spPr>
        <p:txBody>
          <a:bodyPr>
            <a:normAutofit/>
          </a:bodyPr>
          <a:lstStyle/>
          <a:p>
            <a:pPr algn="ctr" eaLnBrk="1" fontAlgn="auto" hangingPunct="1">
              <a:spcAft>
                <a:spcPts val="0"/>
              </a:spcAft>
              <a:defRPr/>
            </a:pPr>
            <a:r>
              <a:rPr lang="en-US" sz="6000" dirty="0">
                <a:latin typeface="Times New Roman" panose="02020603050405020304" pitchFamily="18" charset="0"/>
                <a:cs typeface="Times New Roman" panose="02020603050405020304" pitchFamily="18" charset="0"/>
              </a:rPr>
              <a:t>Elder Law &amp; Estate Planning</a:t>
            </a:r>
          </a:p>
        </p:txBody>
      </p:sp>
      <p:sp>
        <p:nvSpPr>
          <p:cNvPr id="7171" name="Subtitle 2">
            <a:extLst>
              <a:ext uri="{FF2B5EF4-FFF2-40B4-BE49-F238E27FC236}">
                <a16:creationId xmlns:a16="http://schemas.microsoft.com/office/drawing/2014/main" id="{17F49908-6EE0-734C-8C78-8C9977875BC7}"/>
              </a:ext>
            </a:extLst>
          </p:cNvPr>
          <p:cNvSpPr>
            <a:spLocks noGrp="1"/>
          </p:cNvSpPr>
          <p:nvPr>
            <p:ph type="subTitle" idx="1"/>
          </p:nvPr>
        </p:nvSpPr>
        <p:spPr>
          <a:xfrm>
            <a:off x="603250" y="3962400"/>
            <a:ext cx="7854950" cy="2133600"/>
          </a:xfrm>
        </p:spPr>
        <p:txBody>
          <a:bodyPr/>
          <a:lstStyle/>
          <a:p>
            <a:pPr marR="0" algn="ctr" eaLnBrk="1" hangingPunct="1"/>
            <a:r>
              <a:rPr lang="en-US" altLang="en-US" dirty="0">
                <a:latin typeface="Times New Roman" panose="02020603050405020304" pitchFamily="18" charset="0"/>
                <a:cs typeface="Times New Roman" panose="02020603050405020304" pitchFamily="18" charset="0"/>
              </a:rPr>
              <a:t>By David R. Okrent, CPA, Esq.</a:t>
            </a:r>
          </a:p>
          <a:p>
            <a:pPr marR="0" algn="ctr" eaLnBrk="1" hangingPunct="1"/>
            <a:r>
              <a:rPr lang="en-US" altLang="en-US" dirty="0">
                <a:latin typeface="Times New Roman" panose="02020603050405020304" pitchFamily="18" charset="0"/>
                <a:cs typeface="Times New Roman" panose="02020603050405020304" pitchFamily="18" charset="0"/>
              </a:rPr>
              <a:t>The Law Offices of David R. Okrent</a:t>
            </a:r>
          </a:p>
          <a:p>
            <a:pPr marR="0" algn="ctr" eaLnBrk="1" hangingPunct="1"/>
            <a:r>
              <a:rPr lang="en-US" altLang="en-US" b="1" dirty="0">
                <a:latin typeface="Times New Roman" panose="02020603050405020304" pitchFamily="18" charset="0"/>
                <a:cs typeface="Times New Roman" panose="02020603050405020304" pitchFamily="18" charset="0"/>
              </a:rPr>
              <a:t>www.okrentlaw.com</a:t>
            </a:r>
          </a:p>
          <a:p>
            <a:pPr marR="0" algn="ctr" eaLnBrk="1" hangingPunct="1"/>
            <a:r>
              <a:rPr lang="en-US" altLang="en-US" sz="2800" b="1" dirty="0">
                <a:latin typeface="Times New Roman" panose="02020603050405020304" pitchFamily="18" charset="0"/>
                <a:cs typeface="Times New Roman" panose="02020603050405020304" pitchFamily="18" charset="0"/>
              </a:rPr>
              <a:t>Available for consultation call 631-427-4600</a:t>
            </a: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8BF4-7E17-9946-AE26-E41A50B817BF}"/>
              </a:ext>
            </a:extLst>
          </p:cNvPr>
          <p:cNvSpPr>
            <a:spLocks noGrp="1"/>
          </p:cNvSpPr>
          <p:nvPr>
            <p:ph type="title"/>
          </p:nvPr>
        </p:nvSpPr>
        <p:spPr>
          <a:xfrm>
            <a:off x="533400" y="565986"/>
            <a:ext cx="8382000" cy="704850"/>
          </a:xfrm>
        </p:spPr>
        <p:txBody>
          <a:bodyPr>
            <a:normAutofit/>
          </a:bodyPr>
          <a:lstStyle/>
          <a:p>
            <a:pPr eaLnBrk="1" fontAlgn="auto" hangingPunct="1">
              <a:spcAft>
                <a:spcPts val="0"/>
              </a:spcAft>
              <a:defRPr/>
            </a:pPr>
            <a:r>
              <a:rPr lang="en-US" sz="4000" b="1" dirty="0">
                <a:latin typeface="Times New Roman" panose="02020603050405020304" pitchFamily="18" charset="0"/>
                <a:cs typeface="Times New Roman" panose="02020603050405020304" pitchFamily="18" charset="0"/>
              </a:rPr>
              <a:t>Transfer of Assets &amp; the 5 Year Rule</a:t>
            </a:r>
          </a:p>
        </p:txBody>
      </p:sp>
      <p:sp>
        <p:nvSpPr>
          <p:cNvPr id="3" name="Content Placeholder 2">
            <a:extLst>
              <a:ext uri="{FF2B5EF4-FFF2-40B4-BE49-F238E27FC236}">
                <a16:creationId xmlns:a16="http://schemas.microsoft.com/office/drawing/2014/main" id="{A6EA98AA-71F7-B346-8E99-6228388CFD3E}"/>
              </a:ext>
            </a:extLst>
          </p:cNvPr>
          <p:cNvSpPr>
            <a:spLocks noGrp="1"/>
          </p:cNvSpPr>
          <p:nvPr>
            <p:ph idx="1"/>
          </p:nvPr>
        </p:nvSpPr>
        <p:spPr>
          <a:xfrm>
            <a:off x="-30126" y="1752600"/>
            <a:ext cx="9144000" cy="4768014"/>
          </a:xfrm>
        </p:spPr>
        <p:txBody>
          <a:bodyPr>
            <a:normAutofit/>
          </a:bodyPr>
          <a:lstStyle/>
          <a:p>
            <a:pPr marL="274320" indent="-274320" eaLnBrk="1" fontAlgn="auto" hangingPunct="1">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The </a:t>
            </a:r>
            <a:r>
              <a:rPr lang="en-US" sz="2400" b="1" i="1" dirty="0">
                <a:latin typeface="Times New Roman" panose="02020603050405020304" pitchFamily="18" charset="0"/>
                <a:cs typeface="Times New Roman" panose="02020603050405020304" pitchFamily="18" charset="0"/>
              </a:rPr>
              <a:t>5 Year Lookback </a:t>
            </a:r>
            <a:r>
              <a:rPr lang="en-US" sz="2400" dirty="0">
                <a:latin typeface="Times New Roman" panose="02020603050405020304" pitchFamily="18" charset="0"/>
                <a:cs typeface="Times New Roman" panose="02020603050405020304" pitchFamily="18" charset="0"/>
              </a:rPr>
              <a:t>Rule:</a:t>
            </a:r>
          </a:p>
          <a:p>
            <a:pPr marL="641033" lvl="1" indent="-274320"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Primarily only applies to applications for Institutional/Nursing Home Medicaid </a:t>
            </a:r>
          </a:p>
          <a:p>
            <a:pPr marL="641033" lvl="1" indent="-274320" eaLnBrk="1" fontAlgn="auto" hangingPunct="1">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Does not apply: </a:t>
            </a:r>
          </a:p>
          <a:p>
            <a:pPr marL="915670" lvl="2" indent="-274320"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To Community Medicaid (YET - What about 10/1/2020?) </a:t>
            </a:r>
          </a:p>
          <a:p>
            <a:pPr marL="1188720" lvl="3" indent="-274320" eaLnBrk="1" fontAlgn="auto" hangingPunct="1">
              <a:spcAft>
                <a:spcPts val="0"/>
              </a:spcAft>
              <a:buClr>
                <a:schemeClr val="accent3"/>
              </a:buClr>
              <a:buFont typeface="Wingdings 2"/>
              <a:buChar char=""/>
              <a:defRPr/>
            </a:pPr>
            <a:r>
              <a:rPr lang="en-US" sz="1800" dirty="0">
                <a:latin typeface="Times New Roman" panose="02020603050405020304" pitchFamily="18" charset="0"/>
                <a:cs typeface="Times New Roman" panose="02020603050405020304" pitchFamily="18" charset="0"/>
              </a:rPr>
              <a:t>October 1, 2020 – 30 month look back and penalty for transfers on hold</a:t>
            </a:r>
          </a:p>
          <a:p>
            <a:pPr marL="915670" lvl="2" indent="-274320"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If there is a transfer exemption, e.g. transfer to spouse, caretaker child, etc. </a:t>
            </a:r>
          </a:p>
          <a:p>
            <a:pPr marL="915670" lvl="2" indent="-274320" eaLnBrk="1" fontAlgn="auto" hangingPunct="1">
              <a:spcAft>
                <a:spcPts val="0"/>
              </a:spcAft>
              <a:buClr>
                <a:schemeClr val="accent3"/>
              </a:buClr>
              <a:buFont typeface="Wingdings 2"/>
              <a:buChar char=""/>
              <a:defRPr/>
            </a:pPr>
            <a:endParaRPr lang="en-US"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If </a:t>
            </a:r>
            <a:r>
              <a:rPr lang="en-US" sz="2400" b="1" i="1" dirty="0">
                <a:latin typeface="Times New Roman" panose="02020603050405020304" pitchFamily="18" charset="0"/>
                <a:cs typeface="Times New Roman" panose="02020603050405020304" pitchFamily="18" charset="0"/>
              </a:rPr>
              <a:t>Applying for Nursing Home Medicaid and within the 5 year look back there are transfers, </a:t>
            </a:r>
            <a:r>
              <a:rPr lang="en-US" sz="2400" dirty="0">
                <a:latin typeface="Times New Roman" panose="02020603050405020304" pitchFamily="18" charset="0"/>
                <a:cs typeface="Times New Roman" panose="02020603050405020304" pitchFamily="18" charset="0"/>
              </a:rPr>
              <a:t>then for every </a:t>
            </a:r>
            <a:r>
              <a:rPr lang="en-US" sz="2400" b="1" i="1" dirty="0">
                <a:latin typeface="Times New Roman" panose="02020603050405020304" pitchFamily="18" charset="0"/>
                <a:cs typeface="Times New Roman" panose="02020603050405020304" pitchFamily="18" charset="0"/>
              </a:rPr>
              <a:t>$14,914</a:t>
            </a:r>
            <a:r>
              <a:rPr lang="en-US" sz="2400" dirty="0">
                <a:latin typeface="Times New Roman" panose="02020603050405020304" pitchFamily="18" charset="0"/>
                <a:cs typeface="Times New Roman" panose="02020603050405020304" pitchFamily="18" charset="0"/>
              </a:rPr>
              <a:t> (Long Island Rate) the person transferred they are ineligible for Institutional/Nursing Home Medicaid for one month.</a:t>
            </a:r>
            <a:endParaRPr lang="en-US" sz="2400" b="1" dirty="0">
              <a:latin typeface="Times New Roman" panose="02020603050405020304" pitchFamily="18" charset="0"/>
              <a:cs typeface="Times New Roman" panose="02020603050405020304" pitchFamily="18" charset="0"/>
            </a:endParaRPr>
          </a:p>
        </p:txBody>
      </p:sp>
      <p:sp>
        <p:nvSpPr>
          <p:cNvPr id="6" name="Footer Placeholder 3">
            <a:extLst>
              <a:ext uri="{FF2B5EF4-FFF2-40B4-BE49-F238E27FC236}">
                <a16:creationId xmlns:a16="http://schemas.microsoft.com/office/drawing/2014/main" id="{52C06574-886F-2246-AD73-D726FF480E2C}"/>
              </a:ext>
            </a:extLst>
          </p:cNvPr>
          <p:cNvSpPr>
            <a:spLocks noGrp="1"/>
          </p:cNvSpPr>
          <p:nvPr>
            <p:ph type="ftr" sz="quarter" idx="11"/>
          </p:nvPr>
        </p:nvSpPr>
        <p:spPr>
          <a:xfrm>
            <a:off x="0" y="99261"/>
            <a:ext cx="4419600" cy="438150"/>
          </a:xfrm>
        </p:spPr>
        <p:txBody>
          <a:body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8BF4-7E17-9946-AE26-E41A50B817BF}"/>
              </a:ext>
            </a:extLst>
          </p:cNvPr>
          <p:cNvSpPr>
            <a:spLocks noGrp="1"/>
          </p:cNvSpPr>
          <p:nvPr>
            <p:ph type="title"/>
          </p:nvPr>
        </p:nvSpPr>
        <p:spPr>
          <a:xfrm>
            <a:off x="304800" y="627611"/>
            <a:ext cx="8382000" cy="704850"/>
          </a:xfrm>
        </p:spPr>
        <p:txBody>
          <a:bodyPr>
            <a:normAutofit/>
          </a:bodyPr>
          <a:lstStyle/>
          <a:p>
            <a:pPr eaLnBrk="1" fontAlgn="auto" hangingPunct="1">
              <a:spcAft>
                <a:spcPts val="0"/>
              </a:spcAft>
              <a:defRPr/>
            </a:pPr>
            <a:r>
              <a:rPr lang="en-US" sz="4000" b="1" dirty="0">
                <a:latin typeface="Times New Roman" panose="02020603050405020304" pitchFamily="18" charset="0"/>
                <a:cs typeface="Times New Roman" panose="02020603050405020304" pitchFamily="18" charset="0"/>
              </a:rPr>
              <a:t>Medicaid at its Best!</a:t>
            </a:r>
          </a:p>
        </p:txBody>
      </p:sp>
      <p:sp>
        <p:nvSpPr>
          <p:cNvPr id="6" name="Footer Placeholder 3">
            <a:extLst>
              <a:ext uri="{FF2B5EF4-FFF2-40B4-BE49-F238E27FC236}">
                <a16:creationId xmlns:a16="http://schemas.microsoft.com/office/drawing/2014/main" id="{52C06574-886F-2246-AD73-D726FF480E2C}"/>
              </a:ext>
            </a:extLst>
          </p:cNvPr>
          <p:cNvSpPr>
            <a:spLocks noGrp="1"/>
          </p:cNvSpPr>
          <p:nvPr>
            <p:ph type="ftr" sz="quarter" idx="11"/>
          </p:nvPr>
        </p:nvSpPr>
        <p:spPr>
          <a:xfrm>
            <a:off x="304800" y="189461"/>
            <a:ext cx="4419600" cy="438150"/>
          </a:xfrm>
        </p:spPr>
        <p:txBody>
          <a:bodyPr/>
          <a:lstStyle/>
          <a:p>
            <a:pPr>
              <a:defRPr/>
            </a:pPr>
            <a:r>
              <a:rPr lang="en-US" sz="2000" i="1" dirty="0"/>
              <a:t>  The Law Offices of David R. Okrent</a:t>
            </a:r>
          </a:p>
        </p:txBody>
      </p:sp>
      <p:pic>
        <p:nvPicPr>
          <p:cNvPr id="5" name="Content Placeholder 4" descr="Diagram&#10;&#10;Description automatically generated">
            <a:extLst>
              <a:ext uri="{FF2B5EF4-FFF2-40B4-BE49-F238E27FC236}">
                <a16:creationId xmlns:a16="http://schemas.microsoft.com/office/drawing/2014/main" id="{D02BD8E9-5871-4853-A97E-F0E5462DA1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506781"/>
            <a:ext cx="4185557" cy="4647843"/>
          </a:xfrm>
        </p:spPr>
      </p:pic>
    </p:spTree>
    <p:extLst>
      <p:ext uri="{BB962C8B-B14F-4D97-AF65-F5344CB8AC3E}">
        <p14:creationId xmlns:p14="http://schemas.microsoft.com/office/powerpoint/2010/main" val="386047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8896-3C33-480F-2978-5BE30F398FF0}"/>
            </a:ext>
          </a:extLst>
        </p:cNvPr>
        <p:cNvGrpSpPr/>
        <p:nvPr/>
      </p:nvGrpSpPr>
      <p:grpSpPr>
        <a:xfrm>
          <a:off x="0" y="0"/>
          <a:ext cx="0" cy="0"/>
          <a:chOff x="0" y="0"/>
          <a:chExt cx="0" cy="0"/>
        </a:xfrm>
      </p:grpSpPr>
      <p:sp>
        <p:nvSpPr>
          <p:cNvPr id="5" name="Footer Placeholder 3">
            <a:extLst>
              <a:ext uri="{FF2B5EF4-FFF2-40B4-BE49-F238E27FC236}">
                <a16:creationId xmlns:a16="http://schemas.microsoft.com/office/drawing/2014/main" id="{ED0FD916-8A59-72AA-9810-BD703B740EA1}"/>
              </a:ext>
            </a:extLst>
          </p:cNvPr>
          <p:cNvSpPr>
            <a:spLocks noGrp="1"/>
          </p:cNvSpPr>
          <p:nvPr>
            <p:ph type="ftr" sz="quarter" idx="11"/>
          </p:nvPr>
        </p:nvSpPr>
        <p:spPr>
          <a:xfrm>
            <a:off x="76200" y="76200"/>
            <a:ext cx="4419600" cy="315913"/>
          </a:xfrm>
        </p:spPr>
        <p:txBody>
          <a:bodyPr/>
          <a:lstStyle/>
          <a:p>
            <a:pPr>
              <a:defRPr/>
            </a:pPr>
            <a:r>
              <a:rPr lang="en-US" sz="2000" i="1" dirty="0"/>
              <a:t>  The Law Offices of David R. Okrent</a:t>
            </a:r>
          </a:p>
        </p:txBody>
      </p:sp>
      <p:pic>
        <p:nvPicPr>
          <p:cNvPr id="4" name="Picture 3">
            <a:extLst>
              <a:ext uri="{FF2B5EF4-FFF2-40B4-BE49-F238E27FC236}">
                <a16:creationId xmlns:a16="http://schemas.microsoft.com/office/drawing/2014/main" id="{753A635F-5B70-A9B9-ADFF-CE860F880BDA}"/>
              </a:ext>
            </a:extLst>
          </p:cNvPr>
          <p:cNvPicPr>
            <a:picLocks noChangeAspect="1"/>
          </p:cNvPicPr>
          <p:nvPr/>
        </p:nvPicPr>
        <p:blipFill>
          <a:blip r:embed="rId3"/>
          <a:stretch>
            <a:fillRect/>
          </a:stretch>
        </p:blipFill>
        <p:spPr>
          <a:xfrm>
            <a:off x="190500" y="1066800"/>
            <a:ext cx="8610600" cy="3200400"/>
          </a:xfrm>
          <a:prstGeom prst="rect">
            <a:avLst/>
          </a:prstGeom>
        </p:spPr>
      </p:pic>
    </p:spTree>
    <p:extLst>
      <p:ext uri="{BB962C8B-B14F-4D97-AF65-F5344CB8AC3E}">
        <p14:creationId xmlns:p14="http://schemas.microsoft.com/office/powerpoint/2010/main" val="2205112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61AF-DE98-3905-09A9-C06AB48622B8}"/>
            </a:ext>
          </a:extLst>
        </p:cNvPr>
        <p:cNvGrpSpPr/>
        <p:nvPr/>
      </p:nvGrpSpPr>
      <p:grpSpPr>
        <a:xfrm>
          <a:off x="0" y="0"/>
          <a:ext cx="0" cy="0"/>
          <a:chOff x="0" y="0"/>
          <a:chExt cx="0" cy="0"/>
        </a:xfrm>
      </p:grpSpPr>
      <p:sp>
        <p:nvSpPr>
          <p:cNvPr id="27650" name="Title 1">
            <a:extLst>
              <a:ext uri="{FF2B5EF4-FFF2-40B4-BE49-F238E27FC236}">
                <a16:creationId xmlns:a16="http://schemas.microsoft.com/office/drawing/2014/main" id="{37758BC7-0DCE-AB32-5516-844E193991C5}"/>
              </a:ext>
            </a:extLst>
          </p:cNvPr>
          <p:cNvSpPr>
            <a:spLocks noGrp="1"/>
          </p:cNvSpPr>
          <p:nvPr>
            <p:ph type="title"/>
          </p:nvPr>
        </p:nvSpPr>
        <p:spPr>
          <a:xfrm>
            <a:off x="381000" y="1295400"/>
            <a:ext cx="8229600" cy="542925"/>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NYS Coordinating Council for Alzheimer’s Disease and Other Dementia</a:t>
            </a:r>
          </a:p>
        </p:txBody>
      </p:sp>
      <p:sp>
        <p:nvSpPr>
          <p:cNvPr id="3" name="Content Placeholder 2">
            <a:extLst>
              <a:ext uri="{FF2B5EF4-FFF2-40B4-BE49-F238E27FC236}">
                <a16:creationId xmlns:a16="http://schemas.microsoft.com/office/drawing/2014/main" id="{DB445D61-FC8F-DCE3-AEB1-B3592FCEABDC}"/>
              </a:ext>
            </a:extLst>
          </p:cNvPr>
          <p:cNvSpPr>
            <a:spLocks noGrp="1"/>
          </p:cNvSpPr>
          <p:nvPr>
            <p:ph idx="1"/>
          </p:nvPr>
        </p:nvSpPr>
        <p:spPr>
          <a:xfrm>
            <a:off x="228600" y="2153073"/>
            <a:ext cx="8915400" cy="3575050"/>
          </a:xfrm>
        </p:spPr>
        <p:txBody>
          <a:bodyPr>
            <a:noAutofit/>
          </a:bodyPr>
          <a:lstStyle/>
          <a:p>
            <a:pPr algn="l"/>
            <a:r>
              <a:rPr lang="en-US" sz="1800" b="0" i="0" dirty="0">
                <a:solidFill>
                  <a:srgbClr val="000000"/>
                </a:solidFill>
                <a:effectLst/>
                <a:latin typeface="Times New Roman" panose="02020603050405020304" pitchFamily="18" charset="0"/>
                <a:cs typeface="Times New Roman" panose="02020603050405020304" pitchFamily="18" charset="0"/>
              </a:rPr>
              <a:t>The New York State Coordinating Council for Services Related to Alzheimer's Disease and Other Dementias (Council) was </a:t>
            </a:r>
            <a:r>
              <a:rPr lang="en-US" sz="1800" b="1" i="1" dirty="0">
                <a:solidFill>
                  <a:srgbClr val="000000"/>
                </a:solidFill>
                <a:effectLst/>
                <a:latin typeface="Times New Roman" panose="02020603050405020304" pitchFamily="18" charset="0"/>
                <a:cs typeface="Times New Roman" panose="02020603050405020304" pitchFamily="18" charset="0"/>
              </a:rPr>
              <a:t>established by Public Health Law § 2004-a </a:t>
            </a:r>
            <a:r>
              <a:rPr lang="en-US" sz="1800" b="0" i="0" dirty="0">
                <a:solidFill>
                  <a:srgbClr val="000000"/>
                </a:solidFill>
                <a:effectLst/>
                <a:latin typeface="Times New Roman" panose="02020603050405020304" pitchFamily="18" charset="0"/>
                <a:cs typeface="Times New Roman" panose="02020603050405020304" pitchFamily="18" charset="0"/>
              </a:rPr>
              <a:t>(enacted by Chapter 58 of the Laws of 2007, Part B, § 24). The Council </a:t>
            </a:r>
            <a:r>
              <a:rPr lang="en-US" sz="1800" b="1" i="1" dirty="0">
                <a:solidFill>
                  <a:srgbClr val="000000"/>
                </a:solidFill>
                <a:effectLst/>
                <a:latin typeface="Times New Roman" panose="02020603050405020304" pitchFamily="18" charset="0"/>
                <a:cs typeface="Times New Roman" panose="02020603050405020304" pitchFamily="18" charset="0"/>
              </a:rPr>
              <a:t>was created to facilitate interagency planning and policy-making, review specific agency initiatives for their impact on services related to the care of persons with dementia and their families, and provide a continuing forum for concerns and discussions related to the formulation of a comprehensive state policy for Alzheimer's disease (AD).</a:t>
            </a:r>
          </a:p>
          <a:p>
            <a:pPr algn="l"/>
            <a:endParaRPr lang="en-US" sz="1800" b="0" i="0" dirty="0">
              <a:solidFill>
                <a:srgbClr val="000000"/>
              </a:solidFill>
              <a:effectLst/>
              <a:latin typeface="Times New Roman" panose="02020603050405020304" pitchFamily="18" charset="0"/>
              <a:cs typeface="Times New Roman" panose="02020603050405020304" pitchFamily="18" charset="0"/>
            </a:endParaRPr>
          </a:p>
          <a:p>
            <a:pPr algn="l"/>
            <a:r>
              <a:rPr lang="en-US" sz="1800" b="0" i="0" dirty="0">
                <a:solidFill>
                  <a:srgbClr val="000000"/>
                </a:solidFill>
                <a:effectLst/>
                <a:latin typeface="Times New Roman" panose="02020603050405020304" pitchFamily="18" charset="0"/>
                <a:cs typeface="Times New Roman" panose="02020603050405020304" pitchFamily="18" charset="0"/>
              </a:rPr>
              <a:t>The </a:t>
            </a:r>
            <a:r>
              <a:rPr lang="en-US" sz="1800" b="1" i="1" dirty="0">
                <a:solidFill>
                  <a:srgbClr val="000000"/>
                </a:solidFill>
                <a:effectLst/>
                <a:latin typeface="Times New Roman" panose="02020603050405020304" pitchFamily="18" charset="0"/>
                <a:cs typeface="Times New Roman" panose="02020603050405020304" pitchFamily="18" charset="0"/>
              </a:rPr>
              <a:t>Council is charged with providing periodic reports to the Governor and the Legislature</a:t>
            </a:r>
            <a:r>
              <a:rPr lang="en-US" sz="1800" b="0" i="0" dirty="0">
                <a:solidFill>
                  <a:srgbClr val="000000"/>
                </a:solidFill>
                <a:effectLst/>
                <a:latin typeface="Times New Roman" panose="02020603050405020304" pitchFamily="18" charset="0"/>
                <a:cs typeface="Times New Roman" panose="02020603050405020304" pitchFamily="18" charset="0"/>
              </a:rPr>
              <a:t>. The reports must set forth the Council´s recommendations for state policy relating to dementia and include a review of services initiated and coordinated by public and private agencies to meet the needs of persons with Alzheimer's disease and related dementias and their families, this report provides a beginning to this review.</a:t>
            </a:r>
          </a:p>
        </p:txBody>
      </p:sp>
      <p:sp>
        <p:nvSpPr>
          <p:cNvPr id="5" name="Footer Placeholder 3">
            <a:extLst>
              <a:ext uri="{FF2B5EF4-FFF2-40B4-BE49-F238E27FC236}">
                <a16:creationId xmlns:a16="http://schemas.microsoft.com/office/drawing/2014/main" id="{BFCCF8B1-2790-A3BC-30B9-E5A2F292161F}"/>
              </a:ext>
            </a:extLst>
          </p:cNvPr>
          <p:cNvSpPr>
            <a:spLocks noGrp="1"/>
          </p:cNvSpPr>
          <p:nvPr>
            <p:ph type="ftr" sz="quarter" idx="11"/>
          </p:nvPr>
        </p:nvSpPr>
        <p:spPr>
          <a:xfrm>
            <a:off x="76200" y="76200"/>
            <a:ext cx="4419600" cy="315913"/>
          </a:xfrm>
        </p:spPr>
        <p:txBody>
          <a:bodyPr/>
          <a:lstStyle/>
          <a:p>
            <a:pPr>
              <a:defRPr/>
            </a:pPr>
            <a:r>
              <a:rPr lang="en-US" sz="2000" i="1" dirty="0"/>
              <a:t>  The Law Offices of David R. Okrent</a:t>
            </a:r>
          </a:p>
        </p:txBody>
      </p:sp>
    </p:spTree>
    <p:extLst>
      <p:ext uri="{BB962C8B-B14F-4D97-AF65-F5344CB8AC3E}">
        <p14:creationId xmlns:p14="http://schemas.microsoft.com/office/powerpoint/2010/main" val="191436661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8A0C0-BD83-6B5E-70AC-B50E8BF08441}"/>
            </a:ext>
          </a:extLst>
        </p:cNvPr>
        <p:cNvGrpSpPr/>
        <p:nvPr/>
      </p:nvGrpSpPr>
      <p:grpSpPr>
        <a:xfrm>
          <a:off x="0" y="0"/>
          <a:ext cx="0" cy="0"/>
          <a:chOff x="0" y="0"/>
          <a:chExt cx="0" cy="0"/>
        </a:xfrm>
      </p:grpSpPr>
      <p:sp>
        <p:nvSpPr>
          <p:cNvPr id="27650" name="Title 1">
            <a:extLst>
              <a:ext uri="{FF2B5EF4-FFF2-40B4-BE49-F238E27FC236}">
                <a16:creationId xmlns:a16="http://schemas.microsoft.com/office/drawing/2014/main" id="{D49A4279-33BC-62FC-0EC5-EE77AB65FFFA}"/>
              </a:ext>
            </a:extLst>
          </p:cNvPr>
          <p:cNvSpPr>
            <a:spLocks noGrp="1"/>
          </p:cNvSpPr>
          <p:nvPr>
            <p:ph type="title"/>
          </p:nvPr>
        </p:nvSpPr>
        <p:spPr>
          <a:xfrm>
            <a:off x="381000" y="1167091"/>
            <a:ext cx="8229600" cy="542925"/>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NYS Coordinating Council for Alzheimer’s Disease and Other Dementia</a:t>
            </a:r>
          </a:p>
        </p:txBody>
      </p:sp>
      <p:sp>
        <p:nvSpPr>
          <p:cNvPr id="5" name="Footer Placeholder 3">
            <a:extLst>
              <a:ext uri="{FF2B5EF4-FFF2-40B4-BE49-F238E27FC236}">
                <a16:creationId xmlns:a16="http://schemas.microsoft.com/office/drawing/2014/main" id="{30D9FE58-1C16-FCDC-7417-08E287F629C7}"/>
              </a:ext>
            </a:extLst>
          </p:cNvPr>
          <p:cNvSpPr>
            <a:spLocks noGrp="1"/>
          </p:cNvSpPr>
          <p:nvPr>
            <p:ph type="ftr" sz="quarter" idx="11"/>
          </p:nvPr>
        </p:nvSpPr>
        <p:spPr>
          <a:xfrm>
            <a:off x="76200" y="76200"/>
            <a:ext cx="4419600" cy="315913"/>
          </a:xfrm>
        </p:spPr>
        <p:txBody>
          <a:bodyPr/>
          <a:lstStyle/>
          <a:p>
            <a:pPr>
              <a:defRPr/>
            </a:pPr>
            <a:r>
              <a:rPr lang="en-US" sz="2000" i="1" dirty="0"/>
              <a:t>  The Law Offices of David R. Okrent</a:t>
            </a:r>
          </a:p>
        </p:txBody>
      </p:sp>
      <p:sp>
        <p:nvSpPr>
          <p:cNvPr id="2" name="Content Placeholder 1">
            <a:extLst>
              <a:ext uri="{FF2B5EF4-FFF2-40B4-BE49-F238E27FC236}">
                <a16:creationId xmlns:a16="http://schemas.microsoft.com/office/drawing/2014/main" id="{FFC025DF-C42C-EE87-8692-F3A7BA014E44}"/>
              </a:ext>
            </a:extLst>
          </p:cNvPr>
          <p:cNvSpPr>
            <a:spLocks noGrp="1"/>
          </p:cNvSpPr>
          <p:nvPr>
            <p:ph idx="1"/>
          </p:nvPr>
        </p:nvSpPr>
        <p:spPr>
          <a:xfrm>
            <a:off x="0" y="1828800"/>
            <a:ext cx="9067800" cy="4389437"/>
          </a:xfrm>
        </p:spPr>
        <p:txBody>
          <a:bodyPr/>
          <a:lstStyle/>
          <a:p>
            <a:pPr>
              <a:buClr>
                <a:schemeClr val="accent3"/>
              </a:buClr>
            </a:pPr>
            <a:r>
              <a:rPr lang="en-US" sz="2000" b="1" i="1" dirty="0">
                <a:solidFill>
                  <a:srgbClr val="000000"/>
                </a:solidFill>
                <a:effectLst/>
                <a:latin typeface="Times New Roman" panose="02020603050405020304" pitchFamily="18" charset="0"/>
                <a:cs typeface="Times New Roman" panose="02020603050405020304" pitchFamily="18" charset="0"/>
              </a:rPr>
              <a:t>“BOLD”</a:t>
            </a:r>
          </a:p>
          <a:p>
            <a:pPr marL="404813" lvl="1">
              <a:buClr>
                <a:schemeClr val="accent3"/>
              </a:buClr>
            </a:pPr>
            <a:r>
              <a:rPr lang="en-US" sz="1800" b="1" i="1" dirty="0">
                <a:solidFill>
                  <a:srgbClr val="000000"/>
                </a:solidFill>
                <a:effectLst/>
                <a:latin typeface="Times New Roman" panose="02020603050405020304" pitchFamily="18" charset="0"/>
                <a:cs typeface="Times New Roman" panose="02020603050405020304" pitchFamily="18" charset="0"/>
              </a:rPr>
              <a:t>The Federal Government’s Building Our Largest Dementia Infrastructure for Alzheimer’s Act  (P.L.115-406) 12/13/18 (referred to as “BOLD”) to support a public health approach to prevention, treatment, &amp; care of Alzheimer’s disease and related dementia</a:t>
            </a:r>
            <a:r>
              <a:rPr lang="en-US" sz="1800" b="0" i="0" dirty="0">
                <a:solidFill>
                  <a:srgbClr val="000000"/>
                </a:solidFill>
                <a:effectLst/>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cs typeface="Times New Roman" panose="02020603050405020304" pitchFamily="18" charset="0"/>
              </a:rPr>
              <a:t>Authorizing </a:t>
            </a:r>
            <a:r>
              <a:rPr lang="en-US" sz="1800" b="1" i="1" dirty="0">
                <a:solidFill>
                  <a:srgbClr val="000000"/>
                </a:solidFill>
                <a:effectLst/>
                <a:latin typeface="Times New Roman" panose="02020603050405020304" pitchFamily="18" charset="0"/>
                <a:cs typeface="Times New Roman" panose="02020603050405020304" pitchFamily="18" charset="0"/>
              </a:rPr>
              <a:t>the CDC </a:t>
            </a:r>
            <a:r>
              <a:rPr lang="en-US" sz="1800" b="0" i="0" dirty="0">
                <a:solidFill>
                  <a:srgbClr val="000000"/>
                </a:solidFill>
                <a:effectLst/>
                <a:latin typeface="Times New Roman" panose="02020603050405020304" pitchFamily="18" charset="0"/>
                <a:cs typeface="Times New Roman" panose="02020603050405020304" pitchFamily="18" charset="0"/>
              </a:rPr>
              <a:t>to: </a:t>
            </a:r>
          </a:p>
          <a:p>
            <a:pPr marL="574675" lvl="2">
              <a:buClr>
                <a:schemeClr val="accent3"/>
              </a:buClr>
            </a:pPr>
            <a:r>
              <a:rPr lang="en-US" sz="1700" b="1" i="0" dirty="0">
                <a:solidFill>
                  <a:srgbClr val="000000"/>
                </a:solidFill>
                <a:effectLst/>
                <a:latin typeface="Times New Roman" panose="02020603050405020304" pitchFamily="18" charset="0"/>
                <a:cs typeface="Times New Roman" panose="02020603050405020304" pitchFamily="18" charset="0"/>
              </a:rPr>
              <a:t>1)</a:t>
            </a:r>
            <a:r>
              <a:rPr lang="en-US" sz="1700" b="0" i="0" dirty="0">
                <a:solidFill>
                  <a:srgbClr val="000000"/>
                </a:solidFill>
                <a:effectLst/>
                <a:latin typeface="Times New Roman" panose="02020603050405020304" pitchFamily="18" charset="0"/>
                <a:cs typeface="Times New Roman" panose="02020603050405020304" pitchFamily="18" charset="0"/>
              </a:rPr>
              <a:t> </a:t>
            </a:r>
            <a:r>
              <a:rPr lang="en-US" sz="1700" b="1" i="1" dirty="0">
                <a:solidFill>
                  <a:srgbClr val="000000"/>
                </a:solidFill>
                <a:effectLst/>
                <a:latin typeface="Times New Roman" panose="02020603050405020304" pitchFamily="18" charset="0"/>
                <a:cs typeface="Times New Roman" panose="02020603050405020304" pitchFamily="18" charset="0"/>
              </a:rPr>
              <a:t>Establish Public Health Centers of Excellence dedicated to</a:t>
            </a:r>
            <a:r>
              <a:rPr lang="en-US" sz="1700" b="0" i="0" dirty="0">
                <a:solidFill>
                  <a:srgbClr val="000000"/>
                </a:solidFill>
                <a:effectLst/>
                <a:latin typeface="Times New Roman" panose="02020603050405020304" pitchFamily="18" charset="0"/>
                <a:cs typeface="Times New Roman" panose="02020603050405020304" pitchFamily="18" charset="0"/>
              </a:rPr>
              <a:t> </a:t>
            </a:r>
            <a:r>
              <a:rPr lang="en-US" sz="1700" b="1" i="1" dirty="0">
                <a:solidFill>
                  <a:srgbClr val="000000"/>
                </a:solidFill>
                <a:effectLst/>
                <a:latin typeface="Times New Roman" panose="02020603050405020304" pitchFamily="18" charset="0"/>
                <a:cs typeface="Times New Roman" panose="02020603050405020304" pitchFamily="18" charset="0"/>
              </a:rPr>
              <a:t>promote the best ways to effectively manage </a:t>
            </a:r>
            <a:r>
              <a:rPr lang="en-US" sz="1700" b="0" i="0" dirty="0">
                <a:solidFill>
                  <a:srgbClr val="000000"/>
                </a:solidFill>
                <a:effectLst/>
                <a:latin typeface="Times New Roman" panose="02020603050405020304" pitchFamily="18" charset="0"/>
                <a:cs typeface="Times New Roman" panose="02020603050405020304" pitchFamily="18" charset="0"/>
              </a:rPr>
              <a:t>Alzheimer’s disease and related dementia &amp; support caregivers </a:t>
            </a:r>
            <a:r>
              <a:rPr lang="en-US" sz="1700" b="1" i="1" dirty="0">
                <a:solidFill>
                  <a:srgbClr val="000000"/>
                </a:solidFill>
                <a:effectLst/>
                <a:latin typeface="Times New Roman" panose="02020603050405020304" pitchFamily="18" charset="0"/>
                <a:cs typeface="Times New Roman" panose="02020603050405020304" pitchFamily="18" charset="0"/>
              </a:rPr>
              <a:t>(of which Stony Brook University Hospital has been selected)</a:t>
            </a:r>
            <a:r>
              <a:rPr lang="en-US" sz="1700" b="0" i="0" dirty="0">
                <a:solidFill>
                  <a:srgbClr val="000000"/>
                </a:solidFill>
                <a:effectLst/>
                <a:latin typeface="Times New Roman" panose="02020603050405020304" pitchFamily="18" charset="0"/>
                <a:cs typeface="Times New Roman" panose="02020603050405020304" pitchFamily="18" charset="0"/>
              </a:rPr>
              <a:t>, </a:t>
            </a:r>
          </a:p>
          <a:p>
            <a:pPr marL="574675" lvl="2">
              <a:buClr>
                <a:schemeClr val="accent3"/>
              </a:buClr>
            </a:pPr>
            <a:r>
              <a:rPr lang="en-US" sz="1700" b="1" i="0" dirty="0">
                <a:solidFill>
                  <a:srgbClr val="000000"/>
                </a:solidFill>
                <a:effectLst/>
                <a:latin typeface="Times New Roman" panose="02020603050405020304" pitchFamily="18" charset="0"/>
                <a:cs typeface="Times New Roman" panose="02020603050405020304" pitchFamily="18" charset="0"/>
              </a:rPr>
              <a:t>2)</a:t>
            </a:r>
            <a:r>
              <a:rPr lang="en-US" sz="1700" b="0" i="0" dirty="0">
                <a:solidFill>
                  <a:srgbClr val="000000"/>
                </a:solidFill>
                <a:effectLst/>
                <a:latin typeface="Times New Roman" panose="02020603050405020304" pitchFamily="18" charset="0"/>
                <a:cs typeface="Times New Roman" panose="02020603050405020304" pitchFamily="18" charset="0"/>
              </a:rPr>
              <a:t> </a:t>
            </a:r>
            <a:r>
              <a:rPr lang="en-US" sz="1700" b="1" i="1" dirty="0">
                <a:solidFill>
                  <a:srgbClr val="000000"/>
                </a:solidFill>
                <a:effectLst/>
                <a:latin typeface="Times New Roman" panose="02020603050405020304" pitchFamily="18" charset="0"/>
                <a:cs typeface="Times New Roman" panose="02020603050405020304" pitchFamily="18" charset="0"/>
              </a:rPr>
              <a:t>Work with state, local</a:t>
            </a:r>
            <a:r>
              <a:rPr lang="en-US" sz="1700" b="0" i="0" dirty="0">
                <a:solidFill>
                  <a:srgbClr val="000000"/>
                </a:solidFill>
                <a:effectLst/>
                <a:latin typeface="Times New Roman" panose="02020603050405020304" pitchFamily="18" charset="0"/>
                <a:cs typeface="Times New Roman" panose="02020603050405020304" pitchFamily="18" charset="0"/>
              </a:rPr>
              <a:t>, and tribal public </a:t>
            </a:r>
            <a:r>
              <a:rPr lang="en-US" sz="1700" b="1" i="1" dirty="0">
                <a:solidFill>
                  <a:srgbClr val="000000"/>
                </a:solidFill>
                <a:effectLst/>
                <a:latin typeface="Times New Roman" panose="02020603050405020304" pitchFamily="18" charset="0"/>
                <a:cs typeface="Times New Roman" panose="02020603050405020304" pitchFamily="18" charset="0"/>
              </a:rPr>
              <a:t>health departments to promote brain health, strategies to reduce cognitive decline</a:t>
            </a:r>
            <a:r>
              <a:rPr lang="en-US" sz="1700" b="0" i="0" dirty="0">
                <a:solidFill>
                  <a:srgbClr val="000000"/>
                </a:solidFill>
                <a:effectLst/>
                <a:latin typeface="Times New Roman" panose="02020603050405020304" pitchFamily="18" charset="0"/>
                <a:cs typeface="Times New Roman" panose="02020603050405020304" pitchFamily="18" charset="0"/>
              </a:rPr>
              <a:t> and care for individuals with Alzheimer’s disease and related dementia, and </a:t>
            </a:r>
          </a:p>
          <a:p>
            <a:pPr marL="574675" lvl="2">
              <a:buClr>
                <a:schemeClr val="accent3"/>
              </a:buClr>
            </a:pPr>
            <a:r>
              <a:rPr lang="en-US" sz="1700" b="1" i="0" dirty="0">
                <a:solidFill>
                  <a:srgbClr val="000000"/>
                </a:solidFill>
                <a:effectLst/>
                <a:latin typeface="Times New Roman" panose="02020603050405020304" pitchFamily="18" charset="0"/>
                <a:cs typeface="Times New Roman" panose="02020603050405020304" pitchFamily="18" charset="0"/>
              </a:rPr>
              <a:t>3)</a:t>
            </a:r>
            <a:r>
              <a:rPr lang="en-US" sz="1700" b="0" i="0" dirty="0">
                <a:solidFill>
                  <a:srgbClr val="000000"/>
                </a:solidFill>
                <a:effectLst/>
                <a:latin typeface="Times New Roman" panose="02020603050405020304" pitchFamily="18" charset="0"/>
                <a:cs typeface="Times New Roman" panose="02020603050405020304" pitchFamily="18" charset="0"/>
              </a:rPr>
              <a:t> </a:t>
            </a:r>
            <a:r>
              <a:rPr lang="en-US" sz="1700" b="1" i="1" dirty="0">
                <a:solidFill>
                  <a:srgbClr val="000000"/>
                </a:solidFill>
                <a:effectLst/>
                <a:latin typeface="Times New Roman" panose="02020603050405020304" pitchFamily="18" charset="0"/>
                <a:cs typeface="Times New Roman" panose="02020603050405020304" pitchFamily="18" charset="0"/>
              </a:rPr>
              <a:t>Improve the analysis and timely reporting of data on </a:t>
            </a:r>
            <a:r>
              <a:rPr lang="en-US" sz="1700" b="0" i="0" dirty="0">
                <a:solidFill>
                  <a:srgbClr val="000000"/>
                </a:solidFill>
                <a:effectLst/>
                <a:latin typeface="Times New Roman" panose="02020603050405020304" pitchFamily="18" charset="0"/>
                <a:cs typeface="Times New Roman" panose="02020603050405020304" pitchFamily="18" charset="0"/>
              </a:rPr>
              <a:t>Alzheimer’s disease and related dementia, cognitive decline, caregiving and health disparities at both a state and national level. </a:t>
            </a:r>
          </a:p>
          <a:p>
            <a:pPr lvl="1">
              <a:buClr>
                <a:schemeClr val="accent3"/>
              </a:buClr>
            </a:pPr>
            <a:endParaRPr lang="en-US" sz="1800" b="1" i="1" dirty="0">
              <a:solidFill>
                <a:srgbClr val="000000"/>
              </a:solidFill>
              <a:effectLst/>
              <a:latin typeface="Times New Roman" panose="02020603050405020304" pitchFamily="18" charset="0"/>
              <a:cs typeface="Times New Roman" panose="02020603050405020304" pitchFamily="18" charset="0"/>
            </a:endParaRPr>
          </a:p>
          <a:p>
            <a:pPr marL="404813" lvl="1">
              <a:buClr>
                <a:schemeClr val="accent3"/>
              </a:buClr>
            </a:pPr>
            <a:r>
              <a:rPr lang="en-US" sz="1800" b="1" i="1" dirty="0">
                <a:solidFill>
                  <a:srgbClr val="000000"/>
                </a:solidFill>
                <a:effectLst/>
                <a:latin typeface="Times New Roman" panose="02020603050405020304" pitchFamily="18" charset="0"/>
                <a:cs typeface="Times New Roman" panose="02020603050405020304" pitchFamily="18" charset="0"/>
              </a:rPr>
              <a:t>States with more developed programs, such as New York with structure in place, are expanding focus on early detection and diagnosis of ADRD.</a:t>
            </a:r>
            <a:endParaRPr lang="en-US" sz="1800" dirty="0"/>
          </a:p>
        </p:txBody>
      </p:sp>
    </p:spTree>
    <p:extLst>
      <p:ext uri="{BB962C8B-B14F-4D97-AF65-F5344CB8AC3E}">
        <p14:creationId xmlns:p14="http://schemas.microsoft.com/office/powerpoint/2010/main" val="30128528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1691512-575C-B747-307C-1EFACEE83F89}"/>
              </a:ext>
            </a:extLst>
          </p:cNvPr>
          <p:cNvSpPr>
            <a:spLocks noGrp="1"/>
          </p:cNvSpPr>
          <p:nvPr>
            <p:ph type="title"/>
          </p:nvPr>
        </p:nvSpPr>
        <p:spPr>
          <a:xfrm>
            <a:off x="228600" y="609600"/>
            <a:ext cx="8382000" cy="704850"/>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Federal 2025 Estate &amp; Gift Tax Numbers</a:t>
            </a:r>
          </a:p>
        </p:txBody>
      </p:sp>
      <p:sp>
        <p:nvSpPr>
          <p:cNvPr id="3" name="Content Placeholder 2">
            <a:extLst>
              <a:ext uri="{FF2B5EF4-FFF2-40B4-BE49-F238E27FC236}">
                <a16:creationId xmlns:a16="http://schemas.microsoft.com/office/drawing/2014/main" id="{6885EB0F-12AB-63AB-8847-54B8F7C587C7}"/>
              </a:ext>
            </a:extLst>
          </p:cNvPr>
          <p:cNvSpPr>
            <a:spLocks noGrp="1"/>
          </p:cNvSpPr>
          <p:nvPr>
            <p:ph idx="1"/>
          </p:nvPr>
        </p:nvSpPr>
        <p:spPr>
          <a:xfrm>
            <a:off x="416442" y="1981200"/>
            <a:ext cx="8763000" cy="3409950"/>
          </a:xfrm>
        </p:spPr>
        <p:txBody>
          <a:bodyPr>
            <a:normAutofit/>
          </a:bodyPr>
          <a:lstStyle/>
          <a:p>
            <a:pPr lvl="1">
              <a:defRPr/>
            </a:pPr>
            <a:endParaRPr lang="en-US" sz="1400" dirty="0">
              <a:cs typeface="Times New Roman" panose="02020603050405020304" pitchFamily="18" charset="0"/>
            </a:endParaRPr>
          </a:p>
          <a:p>
            <a:pPr>
              <a:buClr>
                <a:schemeClr val="accent3"/>
              </a:buClr>
              <a:defRPr/>
            </a:pPr>
            <a:r>
              <a:rPr lang="en-US" sz="2200" b="1" i="1" dirty="0">
                <a:cs typeface="Times New Roman" panose="02020603050405020304" pitchFamily="18" charset="0"/>
              </a:rPr>
              <a:t>Exemption 2025 </a:t>
            </a:r>
            <a:r>
              <a:rPr lang="en-US" sz="2200" dirty="0">
                <a:cs typeface="Times New Roman" panose="02020603050405020304" pitchFamily="18" charset="0"/>
              </a:rPr>
              <a:t>is </a:t>
            </a:r>
            <a:r>
              <a:rPr lang="en-US" sz="2200" b="1" i="1" dirty="0">
                <a:cs typeface="Times New Roman" panose="02020603050405020304" pitchFamily="18" charset="0"/>
              </a:rPr>
              <a:t>$13,990,000 </a:t>
            </a:r>
            <a:r>
              <a:rPr lang="en-US" sz="2200" dirty="0">
                <a:cs typeface="Times New Roman" panose="02020603050405020304" pitchFamily="18" charset="0"/>
              </a:rPr>
              <a:t>per person.</a:t>
            </a:r>
          </a:p>
          <a:p>
            <a:pPr lvl="2">
              <a:buClr>
                <a:schemeClr val="accent3"/>
              </a:buClr>
              <a:defRPr/>
            </a:pPr>
            <a:r>
              <a:rPr lang="en-US" sz="2000" dirty="0">
                <a:cs typeface="Times New Roman" panose="02020603050405020304" pitchFamily="18" charset="0"/>
              </a:rPr>
              <a:t>Sunsets back to $5,000,000 12/31/25 with inflation.</a:t>
            </a:r>
          </a:p>
          <a:p>
            <a:pPr marL="668337" lvl="2" indent="0">
              <a:buFont typeface="Wingdings 2" panose="05020102010507070707" pitchFamily="18" charset="2"/>
              <a:buNone/>
              <a:defRPr/>
            </a:pPr>
            <a:endParaRPr lang="en-US" sz="2300" dirty="0">
              <a:cs typeface="Times New Roman" panose="02020603050405020304" pitchFamily="18" charset="0"/>
            </a:endParaRPr>
          </a:p>
          <a:p>
            <a:pPr>
              <a:buClr>
                <a:schemeClr val="accent3"/>
              </a:buClr>
              <a:defRPr/>
            </a:pPr>
            <a:r>
              <a:rPr lang="en-US" sz="2200" b="1" i="1" dirty="0">
                <a:cs typeface="Times New Roman" panose="02020603050405020304" pitchFamily="18" charset="0"/>
              </a:rPr>
              <a:t>Annual Exclusion 2025 is $19,000</a:t>
            </a:r>
            <a:endParaRPr lang="en-US" sz="2200" dirty="0">
              <a:cs typeface="Times New Roman" panose="02020603050405020304" pitchFamily="18" charset="0"/>
            </a:endParaRPr>
          </a:p>
          <a:p>
            <a:pPr lvl="2">
              <a:buClr>
                <a:schemeClr val="accent3"/>
              </a:buClr>
              <a:buFont typeface="Arial" panose="020B0604020202020204" pitchFamily="34" charset="0"/>
              <a:buChar char="•"/>
              <a:defRPr/>
            </a:pPr>
            <a:r>
              <a:rPr lang="en-US" sz="2000" b="1" i="1" dirty="0">
                <a:cs typeface="Times New Roman" panose="02020603050405020304" pitchFamily="18" charset="0"/>
              </a:rPr>
              <a:t>$190,000 to a spouse who is not a citizen </a:t>
            </a:r>
            <a:r>
              <a:rPr lang="en-US" sz="2000" dirty="0">
                <a:cs typeface="Times New Roman" panose="02020603050405020304" pitchFamily="18" charset="0"/>
              </a:rPr>
              <a:t>of the United States </a:t>
            </a:r>
            <a:r>
              <a:rPr lang="en-US" sz="2000" b="1" i="1" dirty="0">
                <a:cs typeface="Times New Roman" panose="02020603050405020304" pitchFamily="18" charset="0"/>
              </a:rPr>
              <a:t>2025</a:t>
            </a:r>
            <a:r>
              <a:rPr lang="en-US" sz="2000" dirty="0">
                <a:cs typeface="Times New Roman" panose="02020603050405020304" pitchFamily="18" charset="0"/>
              </a:rPr>
              <a:t>.</a:t>
            </a:r>
          </a:p>
          <a:p>
            <a:pPr lvl="2">
              <a:buClr>
                <a:schemeClr val="accent3"/>
              </a:buClr>
              <a:buFont typeface="Arial" panose="020B0604020202020204" pitchFamily="34" charset="0"/>
              <a:buChar char="•"/>
              <a:defRPr/>
            </a:pPr>
            <a:r>
              <a:rPr lang="en-US" sz="2000" b="1" i="1" dirty="0">
                <a:cs typeface="Times New Roman" panose="02020603050405020304" pitchFamily="18" charset="0"/>
              </a:rPr>
              <a:t>Recipients of gifts from certain foreign persons </a:t>
            </a:r>
            <a:r>
              <a:rPr lang="en-US" sz="2000" dirty="0">
                <a:cs typeface="Times New Roman" panose="02020603050405020304" pitchFamily="18" charset="0"/>
              </a:rPr>
              <a:t>are required to report gifts under §6039F if aggregate value of gifts received in a taxable year exceeds </a:t>
            </a:r>
            <a:r>
              <a:rPr lang="en-US" sz="2000" b="1" i="1" dirty="0">
                <a:cs typeface="Times New Roman" panose="02020603050405020304" pitchFamily="18" charset="0"/>
              </a:rPr>
              <a:t>$19,570. </a:t>
            </a:r>
          </a:p>
        </p:txBody>
      </p:sp>
      <p:sp>
        <p:nvSpPr>
          <p:cNvPr id="92164" name="Footer Placeholder 3">
            <a:extLst>
              <a:ext uri="{FF2B5EF4-FFF2-40B4-BE49-F238E27FC236}">
                <a16:creationId xmlns:a16="http://schemas.microsoft.com/office/drawing/2014/main" id="{AB869183-0735-D40F-DB7A-C7500FE897F6}"/>
              </a:ext>
            </a:extLst>
          </p:cNvPr>
          <p:cNvSpPr txBox="1">
            <a:spLocks noChangeArrowheads="1"/>
          </p:cNvSpPr>
          <p:nvPr/>
        </p:nvSpPr>
        <p:spPr bwMode="auto">
          <a:xfrm>
            <a:off x="0" y="-19050"/>
            <a:ext cx="441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i="1" dirty="0">
                <a:solidFill>
                  <a:srgbClr val="045C75"/>
                </a:solidFill>
              </a:rPr>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C9109719-B4D8-6BC5-28BB-D08AB89DAD37}"/>
              </a:ext>
            </a:extLst>
          </p:cNvPr>
          <p:cNvSpPr>
            <a:spLocks noGrp="1"/>
          </p:cNvSpPr>
          <p:nvPr>
            <p:ph type="title"/>
          </p:nvPr>
        </p:nvSpPr>
        <p:spPr>
          <a:xfrm>
            <a:off x="304800" y="1171575"/>
            <a:ext cx="8382000" cy="704850"/>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Federal Estate &amp; Gift Tax: The Anti- Clawback Regulations</a:t>
            </a:r>
          </a:p>
        </p:txBody>
      </p:sp>
      <p:sp>
        <p:nvSpPr>
          <p:cNvPr id="3" name="Content Placeholder 2">
            <a:extLst>
              <a:ext uri="{FF2B5EF4-FFF2-40B4-BE49-F238E27FC236}">
                <a16:creationId xmlns:a16="http://schemas.microsoft.com/office/drawing/2014/main" id="{6AAD93E2-EDDE-3780-A912-8FDCBD85D210}"/>
              </a:ext>
            </a:extLst>
          </p:cNvPr>
          <p:cNvSpPr>
            <a:spLocks noGrp="1"/>
          </p:cNvSpPr>
          <p:nvPr>
            <p:ph idx="1"/>
          </p:nvPr>
        </p:nvSpPr>
        <p:spPr>
          <a:xfrm>
            <a:off x="152401" y="1524000"/>
            <a:ext cx="9067800" cy="5057775"/>
          </a:xfrm>
        </p:spPr>
        <p:txBody>
          <a:bodyPr>
            <a:normAutofit/>
          </a:bodyPr>
          <a:lstStyle/>
          <a:p>
            <a:pPr>
              <a:defRPr/>
            </a:pPr>
            <a:endParaRPr lang="en-US" sz="2800" dirty="0"/>
          </a:p>
          <a:p>
            <a:pPr>
              <a:defRPr/>
            </a:pPr>
            <a:endParaRPr lang="en-US" sz="2800" dirty="0"/>
          </a:p>
          <a:p>
            <a:pPr>
              <a:lnSpc>
                <a:spcPct val="110000"/>
              </a:lnSpc>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On 11/26/2019, the IRS issued Final regs </a:t>
            </a:r>
            <a:r>
              <a:rPr lang="en-US" sz="2000" dirty="0">
                <a:latin typeface="Times New Roman" panose="02020603050405020304" pitchFamily="18" charset="0"/>
                <a:cs typeface="Times New Roman" panose="02020603050405020304" pitchFamily="18" charset="0"/>
              </a:rPr>
              <a:t>under Sec. 2010 protect gifts made before 2026 (TD 9884; Reg  §20.2010‐1; Reg §20.2010‐3; IR 2019‐189 ) providing a </a:t>
            </a:r>
            <a:r>
              <a:rPr lang="en-US" sz="2000" b="1" i="1" dirty="0">
                <a:latin typeface="Times New Roman" panose="02020603050405020304" pitchFamily="18" charset="0"/>
                <a:cs typeface="Times New Roman" panose="02020603050405020304" pitchFamily="18" charset="0"/>
              </a:rPr>
              <a:t>“special rule,” </a:t>
            </a:r>
            <a:r>
              <a:rPr lang="en-US" sz="2000" dirty="0">
                <a:latin typeface="Times New Roman" panose="02020603050405020304" pitchFamily="18" charset="0"/>
                <a:cs typeface="Times New Roman" panose="02020603050405020304" pitchFamily="18" charset="0"/>
              </a:rPr>
              <a:t>that </a:t>
            </a:r>
            <a:r>
              <a:rPr lang="en-US" sz="2000" b="1" i="1" dirty="0">
                <a:latin typeface="Times New Roman" panose="02020603050405020304" pitchFamily="18" charset="0"/>
                <a:cs typeface="Times New Roman" panose="02020603050405020304" pitchFamily="18" charset="0"/>
              </a:rPr>
              <a:t>ensured that a decedent's estate would not be inappropriately taxed with respect to gifts </a:t>
            </a:r>
            <a:r>
              <a:rPr lang="en-US" sz="2000" dirty="0">
                <a:latin typeface="Times New Roman" panose="02020603050405020304" pitchFamily="18" charset="0"/>
                <a:cs typeface="Times New Roman" panose="02020603050405020304" pitchFamily="18" charset="0"/>
              </a:rPr>
              <a:t>that were </a:t>
            </a:r>
            <a:r>
              <a:rPr lang="en-US" sz="2000" b="1" i="1" dirty="0">
                <a:latin typeface="Times New Roman" panose="02020603050405020304" pitchFamily="18" charset="0"/>
                <a:cs typeface="Times New Roman" panose="02020603050405020304" pitchFamily="18" charset="0"/>
              </a:rPr>
              <a:t>sheltered</a:t>
            </a:r>
            <a:r>
              <a:rPr lang="en-US" sz="2000" dirty="0">
                <a:latin typeface="Times New Roman" panose="02020603050405020304" pitchFamily="18" charset="0"/>
                <a:cs typeface="Times New Roman" panose="02020603050405020304" pitchFamily="18" charset="0"/>
              </a:rPr>
              <a:t> from gift tax </a:t>
            </a:r>
            <a:r>
              <a:rPr lang="en-US" sz="2000" b="1" i="1" dirty="0">
                <a:latin typeface="Times New Roman" panose="02020603050405020304" pitchFamily="18" charset="0"/>
                <a:cs typeface="Times New Roman" panose="02020603050405020304" pitchFamily="18" charset="0"/>
              </a:rPr>
              <a:t>by the increased Basic Exclusion Amount (“BEA”) </a:t>
            </a:r>
            <a:r>
              <a:rPr lang="en-US" sz="2000" dirty="0">
                <a:latin typeface="Times New Roman" panose="02020603050405020304" pitchFamily="18" charset="0"/>
                <a:cs typeface="Times New Roman" panose="02020603050405020304" pitchFamily="18" charset="0"/>
              </a:rPr>
              <a:t>when made.  </a:t>
            </a:r>
          </a:p>
          <a:p>
            <a:pPr>
              <a:buClr>
                <a:schemeClr val="accent3"/>
              </a:buClr>
              <a:buFont typeface="Arial" panose="020B0604020202020204" pitchFamily="34" charset="0"/>
              <a:buChar char="•"/>
              <a:defRPr/>
            </a:pPr>
            <a:endParaRPr lang="en-US" sz="2000" dirty="0">
              <a:latin typeface="Times New Roman" panose="02020603050405020304" pitchFamily="18" charset="0"/>
              <a:cs typeface="Times New Roman" panose="02020603050405020304" pitchFamily="18" charset="0"/>
            </a:endParaRPr>
          </a:p>
          <a:p>
            <a:pPr>
              <a:buClr>
                <a:schemeClr val="accent3"/>
              </a:buClr>
              <a:buFont typeface="Arial" panose="020B0604020202020204" pitchFamily="34" charset="0"/>
              <a:buChar char="•"/>
              <a:defRPr/>
            </a:pPr>
            <a:r>
              <a:rPr lang="en-US" sz="2000" b="1" i="1" dirty="0">
                <a:solidFill>
                  <a:srgbClr val="323232"/>
                </a:solidFill>
                <a:latin typeface="Times New Roman" panose="02020603050405020304" pitchFamily="18" charset="0"/>
                <a:cs typeface="Times New Roman" panose="02020603050405020304" pitchFamily="18" charset="0"/>
              </a:rPr>
              <a:t>On 4/26/2022, the IRS released new proposed regulations limiting the 2019 anti-clawback</a:t>
            </a:r>
            <a:r>
              <a:rPr lang="en-US" sz="2000" dirty="0">
                <a:solidFill>
                  <a:srgbClr val="323232"/>
                </a:solidFill>
                <a:latin typeface="Times New Roman" panose="02020603050405020304" pitchFamily="18" charset="0"/>
                <a:cs typeface="Times New Roman" panose="02020603050405020304" pitchFamily="18" charset="0"/>
              </a:rPr>
              <a:t> regulations to address situations in which an estate could be taxed on gifts made by a donor after 2017 and before a reduction in the BEA, wherein the gifts were free of gift tax when made.</a:t>
            </a:r>
          </a:p>
          <a:p>
            <a:pPr lvl="2">
              <a:buClr>
                <a:schemeClr val="accent3"/>
              </a:buClr>
              <a:buFont typeface="Arial" panose="020B0604020202020204" pitchFamily="34" charset="0"/>
              <a:buChar char="•"/>
              <a:defRPr/>
            </a:pPr>
            <a:endParaRPr lang="en-US" sz="2300" dirty="0"/>
          </a:p>
          <a:p>
            <a:pPr lvl="2">
              <a:buClr>
                <a:schemeClr val="accent3"/>
              </a:buClr>
              <a:buFont typeface="Arial" panose="020B0604020202020204" pitchFamily="34" charset="0"/>
              <a:buChar char="•"/>
              <a:defRPr/>
            </a:pPr>
            <a:endParaRPr lang="en-US" sz="4300" dirty="0"/>
          </a:p>
          <a:p>
            <a:pPr marL="274320" indent="-274320" eaLnBrk="1" fontAlgn="auto" hangingPunct="1">
              <a:spcAft>
                <a:spcPts val="0"/>
              </a:spcAft>
              <a:buClr>
                <a:schemeClr val="accent3"/>
              </a:buClr>
              <a:buFont typeface="Wingdings 2"/>
              <a:buChar char=""/>
              <a:defRPr/>
            </a:pPr>
            <a:endParaRPr lang="en-US" dirty="0"/>
          </a:p>
        </p:txBody>
      </p:sp>
      <p:sp>
        <p:nvSpPr>
          <p:cNvPr id="5" name="Footer Placeholder 3">
            <a:extLst>
              <a:ext uri="{FF2B5EF4-FFF2-40B4-BE49-F238E27FC236}">
                <a16:creationId xmlns:a16="http://schemas.microsoft.com/office/drawing/2014/main" id="{02A00A84-B7D7-D519-588B-30CA3A468429}"/>
              </a:ext>
            </a:extLst>
          </p:cNvPr>
          <p:cNvSpPr>
            <a:spLocks noGrp="1"/>
          </p:cNvSpPr>
          <p:nvPr>
            <p:ph type="ftr" sz="quarter" idx="11"/>
          </p:nvPr>
        </p:nvSpPr>
        <p:spPr>
          <a:xfrm>
            <a:off x="304800" y="47625"/>
            <a:ext cx="4419600" cy="438150"/>
          </a:xfrm>
        </p:spPr>
        <p:txBody>
          <a:bodyPr/>
          <a:lstStyle/>
          <a:p>
            <a:pPr>
              <a:defRPr/>
            </a:pPr>
            <a:r>
              <a:rPr lang="en-US" sz="2000" i="1" dirty="0"/>
              <a:t>  The Law Offices of David R. Okrent</a:t>
            </a:r>
          </a:p>
        </p:txBody>
      </p:sp>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C37BA42-5B3D-630C-B757-111D093D6E11}"/>
              </a:ext>
            </a:extLst>
          </p:cNvPr>
          <p:cNvSpPr>
            <a:spLocks noGrp="1"/>
          </p:cNvSpPr>
          <p:nvPr>
            <p:ph type="title"/>
          </p:nvPr>
        </p:nvSpPr>
        <p:spPr>
          <a:xfrm>
            <a:off x="160338" y="461963"/>
            <a:ext cx="8382000" cy="557212"/>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NY Estate and Gift Tax</a:t>
            </a:r>
          </a:p>
        </p:txBody>
      </p:sp>
      <p:sp>
        <p:nvSpPr>
          <p:cNvPr id="3" name="Content Placeholder 2">
            <a:extLst>
              <a:ext uri="{FF2B5EF4-FFF2-40B4-BE49-F238E27FC236}">
                <a16:creationId xmlns:a16="http://schemas.microsoft.com/office/drawing/2014/main" id="{AC026109-DFB2-4699-92B8-FC6968E8F5A6}"/>
              </a:ext>
            </a:extLst>
          </p:cNvPr>
          <p:cNvSpPr>
            <a:spLocks noGrp="1"/>
          </p:cNvSpPr>
          <p:nvPr>
            <p:ph idx="1"/>
          </p:nvPr>
        </p:nvSpPr>
        <p:spPr>
          <a:xfrm>
            <a:off x="67469" y="1290637"/>
            <a:ext cx="9009062" cy="5438775"/>
          </a:xfrm>
        </p:spPr>
        <p:txBody>
          <a:bodyPr>
            <a:normAutofit fontScale="85000" lnSpcReduction="10000"/>
          </a:bodyPr>
          <a:lstStyle/>
          <a:p>
            <a:pPr>
              <a:lnSpc>
                <a:spcPct val="110000"/>
              </a:lnSpc>
              <a:spcBef>
                <a:spcPts val="300"/>
              </a:spcBef>
              <a:buClr>
                <a:schemeClr val="accent3"/>
              </a:buClr>
              <a:defRPr/>
            </a:pPr>
            <a:r>
              <a:rPr lang="en-US" sz="2200" dirty="0">
                <a:cs typeface="Times New Roman" panose="02020603050405020304" pitchFamily="18" charset="0"/>
              </a:rPr>
              <a:t>For 2025 the Basic Exclusion amount is </a:t>
            </a:r>
            <a:r>
              <a:rPr lang="en-US" sz="2200" b="1" i="1" dirty="0">
                <a:cs typeface="Times New Roman" panose="02020603050405020304" pitchFamily="18" charset="0"/>
              </a:rPr>
              <a:t>$7,160,000, Top Rate 16%.</a:t>
            </a:r>
          </a:p>
          <a:p>
            <a:pPr>
              <a:lnSpc>
                <a:spcPct val="110000"/>
              </a:lnSpc>
              <a:spcBef>
                <a:spcPts val="300"/>
              </a:spcBef>
              <a:buClr>
                <a:schemeClr val="accent3"/>
              </a:buClr>
              <a:defRPr/>
            </a:pPr>
            <a:endParaRPr lang="en-US" sz="2200" dirty="0">
              <a:cs typeface="Times New Roman" panose="02020603050405020304" pitchFamily="18" charset="0"/>
            </a:endParaRPr>
          </a:p>
          <a:p>
            <a:pPr>
              <a:lnSpc>
                <a:spcPct val="110000"/>
              </a:lnSpc>
              <a:spcBef>
                <a:spcPts val="300"/>
              </a:spcBef>
              <a:buClr>
                <a:schemeClr val="accent3"/>
              </a:buClr>
              <a:defRPr/>
            </a:pPr>
            <a:r>
              <a:rPr lang="en-US" sz="2200" dirty="0">
                <a:cs typeface="Times New Roman" panose="02020603050405020304" pitchFamily="18" charset="0"/>
              </a:rPr>
              <a:t>There is </a:t>
            </a:r>
            <a:r>
              <a:rPr lang="en-US" sz="2200" b="1" i="1" dirty="0">
                <a:cs typeface="Times New Roman" panose="02020603050405020304" pitchFamily="18" charset="0"/>
              </a:rPr>
              <a:t>No NYS Gift Tax, but Estate must include Gifts made in prior 3 Years</a:t>
            </a:r>
            <a:r>
              <a:rPr lang="en-US" sz="2200" dirty="0">
                <a:cs typeface="Times New Roman" panose="02020603050405020304" pitchFamily="18" charset="0"/>
              </a:rPr>
              <a:t>.</a:t>
            </a:r>
          </a:p>
          <a:p>
            <a:pPr marL="509588" lvl="2">
              <a:lnSpc>
                <a:spcPct val="110000"/>
              </a:lnSpc>
              <a:spcBef>
                <a:spcPts val="300"/>
              </a:spcBef>
              <a:buClr>
                <a:schemeClr val="accent3"/>
              </a:buClr>
              <a:defRPr/>
            </a:pPr>
            <a:r>
              <a:rPr lang="en-US" sz="1800" dirty="0">
                <a:cs typeface="Times New Roman" panose="02020603050405020304" pitchFamily="18" charset="0"/>
              </a:rPr>
              <a:t>3 Year Gift Inclusion Lookback ends for decedent dying </a:t>
            </a:r>
            <a:r>
              <a:rPr lang="en-US" sz="1800" b="1" i="1" dirty="0">
                <a:cs typeface="Times New Roman" panose="02020603050405020304" pitchFamily="18" charset="0"/>
              </a:rPr>
              <a:t>on or after 1.1.2026</a:t>
            </a:r>
            <a:r>
              <a:rPr lang="en-US" sz="1800" dirty="0">
                <a:cs typeface="Times New Roman" panose="02020603050405020304" pitchFamily="18" charset="0"/>
              </a:rPr>
              <a:t>. NY CLS Tax §954(a)(3).</a:t>
            </a:r>
          </a:p>
          <a:p>
            <a:pPr marL="509588" lvl="2">
              <a:lnSpc>
                <a:spcPct val="110000"/>
              </a:lnSpc>
              <a:spcBef>
                <a:spcPts val="300"/>
              </a:spcBef>
              <a:buClr>
                <a:schemeClr val="accent3"/>
              </a:buClr>
              <a:defRPr/>
            </a:pPr>
            <a:r>
              <a:rPr lang="en-US" sz="1800" dirty="0">
                <a:cs typeface="Times New Roman" panose="02020603050405020304" pitchFamily="18" charset="0"/>
              </a:rPr>
              <a:t>Governor’s 25-26 Budget includes provision to continue this 3 year lookback.</a:t>
            </a:r>
          </a:p>
          <a:p>
            <a:pPr lvl="1">
              <a:lnSpc>
                <a:spcPct val="110000"/>
              </a:lnSpc>
              <a:spcBef>
                <a:spcPts val="300"/>
              </a:spcBef>
              <a:buClr>
                <a:schemeClr val="accent3"/>
              </a:buClr>
              <a:defRPr/>
            </a:pPr>
            <a:endParaRPr lang="en-US" sz="2000" dirty="0">
              <a:cs typeface="Times New Roman" panose="02020603050405020304" pitchFamily="18" charset="0"/>
            </a:endParaRPr>
          </a:p>
          <a:p>
            <a:pPr>
              <a:lnSpc>
                <a:spcPct val="110000"/>
              </a:lnSpc>
              <a:spcBef>
                <a:spcPts val="300"/>
              </a:spcBef>
              <a:buClr>
                <a:schemeClr val="accent3"/>
              </a:buClr>
              <a:defRPr/>
            </a:pPr>
            <a:r>
              <a:rPr lang="en-US" sz="2200" b="1" i="1" dirty="0">
                <a:cs typeface="Times New Roman" panose="02020603050405020304" pitchFamily="18" charset="0"/>
              </a:rPr>
              <a:t>No portability in NYS, </a:t>
            </a:r>
            <a:r>
              <a:rPr lang="en-US" sz="2200" dirty="0">
                <a:cs typeface="Times New Roman" panose="02020603050405020304" pitchFamily="18" charset="0"/>
              </a:rPr>
              <a:t>so still need credit shelter style planning.</a:t>
            </a:r>
          </a:p>
          <a:p>
            <a:pPr>
              <a:lnSpc>
                <a:spcPct val="110000"/>
              </a:lnSpc>
              <a:spcBef>
                <a:spcPts val="300"/>
              </a:spcBef>
              <a:buClr>
                <a:schemeClr val="accent3"/>
              </a:buClr>
              <a:defRPr/>
            </a:pPr>
            <a:endParaRPr lang="en-US" sz="2200" dirty="0">
              <a:cs typeface="Times New Roman" panose="02020603050405020304" pitchFamily="18" charset="0"/>
            </a:endParaRPr>
          </a:p>
          <a:p>
            <a:pPr>
              <a:lnSpc>
                <a:spcPct val="110000"/>
              </a:lnSpc>
              <a:spcBef>
                <a:spcPts val="300"/>
              </a:spcBef>
              <a:buClr>
                <a:schemeClr val="accent3"/>
              </a:buClr>
              <a:defRPr/>
            </a:pPr>
            <a:r>
              <a:rPr lang="en-US" sz="2200" b="1" i="1" dirty="0">
                <a:cs typeface="Times New Roman" panose="02020603050405020304" pitchFamily="18" charset="0"/>
              </a:rPr>
              <a:t>“Cliff “:</a:t>
            </a:r>
            <a:r>
              <a:rPr lang="en-US" sz="2200" dirty="0">
                <a:cs typeface="Times New Roman" panose="02020603050405020304" pitchFamily="18" charset="0"/>
              </a:rPr>
              <a:t> Lose exemption if estate &gt;exemption by 5% (</a:t>
            </a:r>
            <a:r>
              <a:rPr lang="en-US" sz="2200" b="1" i="1" dirty="0">
                <a:cs typeface="Times New Roman" panose="02020603050405020304" pitchFamily="18" charset="0"/>
              </a:rPr>
              <a:t>&gt;</a:t>
            </a:r>
            <a:r>
              <a:rPr lang="en-US" sz="2200" b="1" i="1" spc="-5" dirty="0">
                <a:cs typeface="Times New Roman" panose="02020603050405020304" pitchFamily="18" charset="0"/>
              </a:rPr>
              <a:t>$7,518,000 in 2025</a:t>
            </a:r>
            <a:r>
              <a:rPr lang="en-US" sz="2200" spc="-5" dirty="0">
                <a:cs typeface="Times New Roman" panose="02020603050405020304" pitchFamily="18" charset="0"/>
              </a:rPr>
              <a:t>).</a:t>
            </a:r>
            <a:endParaRPr lang="en-US" sz="2200" dirty="0">
              <a:cs typeface="Times New Roman" panose="02020603050405020304" pitchFamily="18" charset="0"/>
            </a:endParaRPr>
          </a:p>
          <a:p>
            <a:pPr>
              <a:buClr>
                <a:schemeClr val="accent3"/>
              </a:buClr>
              <a:defRPr/>
            </a:pPr>
            <a:endParaRPr lang="en-US" sz="2200" dirty="0">
              <a:cs typeface="Times New Roman" panose="02020603050405020304" pitchFamily="18" charset="0"/>
            </a:endParaRPr>
          </a:p>
          <a:p>
            <a:pPr>
              <a:buClr>
                <a:schemeClr val="accent3"/>
              </a:buClr>
              <a:defRPr/>
            </a:pPr>
            <a:r>
              <a:rPr lang="en-US" sz="2200" dirty="0">
                <a:cs typeface="Times New Roman" panose="02020603050405020304" pitchFamily="18" charset="0"/>
              </a:rPr>
              <a:t>Cliff Planning by use of a “Santa Clause:”</a:t>
            </a:r>
          </a:p>
          <a:p>
            <a:pPr marL="1463358" lvl="4" indent="-274320" eaLnBrk="1" fontAlgn="auto" hangingPunct="1">
              <a:spcAft>
                <a:spcPts val="0"/>
              </a:spcAft>
              <a:buClr>
                <a:schemeClr val="accent3"/>
              </a:buClr>
              <a:buFont typeface="Wingdings 2"/>
              <a:buChar char=""/>
              <a:defRPr/>
            </a:pPr>
            <a:r>
              <a:rPr lang="en-US" sz="2100" dirty="0">
                <a:cs typeface="Times New Roman" panose="02020603050405020304" pitchFamily="18" charset="0"/>
              </a:rPr>
              <a:t>Net Estate		$7,260,000	$ 7,260,000</a:t>
            </a:r>
          </a:p>
          <a:p>
            <a:pPr marL="1463358" lvl="4" indent="-274320" eaLnBrk="1" fontAlgn="auto" hangingPunct="1">
              <a:spcAft>
                <a:spcPts val="0"/>
              </a:spcAft>
              <a:buClr>
                <a:schemeClr val="accent3"/>
              </a:buClr>
              <a:buFont typeface="Wingdings 2"/>
              <a:buChar char=""/>
              <a:defRPr/>
            </a:pPr>
            <a:r>
              <a:rPr lang="en-US" sz="2100" dirty="0">
                <a:cs typeface="Times New Roman" panose="02020603050405020304" pitchFamily="18" charset="0"/>
              </a:rPr>
              <a:t>Amount to charity	</a:t>
            </a:r>
            <a:r>
              <a:rPr lang="en-US" sz="2100" u="sng" dirty="0">
                <a:cs typeface="Times New Roman" panose="02020603050405020304" pitchFamily="18" charset="0"/>
              </a:rPr>
              <a:t>  _           -0-</a:t>
            </a:r>
            <a:r>
              <a:rPr lang="en-US" sz="2100" dirty="0">
                <a:cs typeface="Times New Roman" panose="02020603050405020304" pitchFamily="18" charset="0"/>
              </a:rPr>
              <a:t>	</a:t>
            </a:r>
            <a:r>
              <a:rPr lang="en-US" sz="2100" u="sng" dirty="0">
                <a:cs typeface="Times New Roman" panose="02020603050405020304" pitchFamily="18" charset="0"/>
              </a:rPr>
              <a:t>  ($100,000)</a:t>
            </a:r>
          </a:p>
          <a:p>
            <a:pPr marL="1463358" lvl="4" indent="-274320" eaLnBrk="1" fontAlgn="auto" hangingPunct="1">
              <a:spcAft>
                <a:spcPts val="0"/>
              </a:spcAft>
              <a:buClr>
                <a:schemeClr val="accent3"/>
              </a:buClr>
              <a:buFont typeface="Wingdings 2"/>
              <a:buChar char=""/>
              <a:defRPr/>
            </a:pPr>
            <a:r>
              <a:rPr lang="en-US" sz="2100" dirty="0">
                <a:cs typeface="Times New Roman" panose="02020603050405020304" pitchFamily="18" charset="0"/>
              </a:rPr>
              <a:t>Net			$ 7,260,000 	$7,160,000</a:t>
            </a:r>
          </a:p>
          <a:p>
            <a:pPr marL="1463358" lvl="4" indent="-274320" eaLnBrk="1" fontAlgn="auto" hangingPunct="1">
              <a:spcAft>
                <a:spcPts val="0"/>
              </a:spcAft>
              <a:buClr>
                <a:schemeClr val="accent3"/>
              </a:buClr>
              <a:buFont typeface="Wingdings 2"/>
              <a:buChar char=""/>
              <a:defRPr/>
            </a:pPr>
            <a:r>
              <a:rPr lang="en-US" sz="2100" b="1" dirty="0">
                <a:cs typeface="Times New Roman" panose="02020603050405020304" pitchFamily="18" charset="0"/>
              </a:rPr>
              <a:t>Tax 	 	</a:t>
            </a:r>
            <a:r>
              <a:rPr lang="en-US" sz="2100" b="1" u="sng" dirty="0">
                <a:cs typeface="Times New Roman" panose="02020603050405020304" pitchFamily="18" charset="0"/>
              </a:rPr>
              <a:t> $    262,535 </a:t>
            </a:r>
            <a:r>
              <a:rPr lang="en-US" sz="2100" b="1" dirty="0">
                <a:cs typeface="Times New Roman" panose="02020603050405020304" pitchFamily="18" charset="0"/>
              </a:rPr>
              <a:t>	</a:t>
            </a:r>
            <a:r>
              <a:rPr lang="en-US" sz="2100" b="1" u="sng" dirty="0">
                <a:cs typeface="Times New Roman" panose="02020603050405020304" pitchFamily="18" charset="0"/>
              </a:rPr>
              <a:t>               -0-                 </a:t>
            </a:r>
          </a:p>
          <a:p>
            <a:pPr marL="1463358" lvl="4" indent="-274320" eaLnBrk="1" fontAlgn="auto" hangingPunct="1">
              <a:spcAft>
                <a:spcPts val="0"/>
              </a:spcAft>
              <a:buClr>
                <a:schemeClr val="accent3"/>
              </a:buClr>
              <a:buFont typeface="Wingdings 2"/>
              <a:buChar char=""/>
              <a:defRPr/>
            </a:pPr>
            <a:r>
              <a:rPr lang="en-US" sz="2100" dirty="0">
                <a:cs typeface="Times New Roman" panose="02020603050405020304" pitchFamily="18" charset="0"/>
              </a:rPr>
              <a:t>Net to Family	</a:t>
            </a:r>
            <a:r>
              <a:rPr lang="en-US" sz="2100" u="dbl" dirty="0">
                <a:cs typeface="Times New Roman" panose="02020603050405020304" pitchFamily="18" charset="0"/>
              </a:rPr>
              <a:t>$ 6,997,465</a:t>
            </a:r>
            <a:r>
              <a:rPr lang="en-US" sz="2100" dirty="0">
                <a:cs typeface="Times New Roman" panose="02020603050405020304" pitchFamily="18" charset="0"/>
              </a:rPr>
              <a:t>	</a:t>
            </a:r>
            <a:r>
              <a:rPr lang="en-US" sz="2100" u="dbl" dirty="0">
                <a:cs typeface="Times New Roman" panose="02020603050405020304" pitchFamily="18" charset="0"/>
              </a:rPr>
              <a:t>$7,160,000</a:t>
            </a:r>
          </a:p>
          <a:p>
            <a:pPr marL="1828800" lvl="4" indent="-273050" eaLnBrk="1" fontAlgn="auto" hangingPunct="1">
              <a:spcAft>
                <a:spcPts val="0"/>
              </a:spcAft>
              <a:buClr>
                <a:schemeClr val="accent3"/>
              </a:buClr>
              <a:buFont typeface="Wingdings 2"/>
              <a:buChar char=""/>
              <a:defRPr/>
            </a:pPr>
            <a:r>
              <a:rPr lang="en-US" sz="2100" b="1" i="1" u="dbl" dirty="0">
                <a:cs typeface="Times New Roman" panose="02020603050405020304" pitchFamily="18" charset="0"/>
              </a:rPr>
              <a:t>Savings $162,535 in tax &amp; increase to family</a:t>
            </a:r>
          </a:p>
        </p:txBody>
      </p:sp>
      <p:sp>
        <p:nvSpPr>
          <p:cNvPr id="6" name="Footer Placeholder 3">
            <a:extLst>
              <a:ext uri="{FF2B5EF4-FFF2-40B4-BE49-F238E27FC236}">
                <a16:creationId xmlns:a16="http://schemas.microsoft.com/office/drawing/2014/main" id="{23B7EB2A-EECA-DBDA-0891-C9E5EA37B887}"/>
              </a:ext>
            </a:extLst>
          </p:cNvPr>
          <p:cNvSpPr>
            <a:spLocks noGrp="1"/>
          </p:cNvSpPr>
          <p:nvPr>
            <p:ph type="ftr" sz="quarter" idx="11"/>
          </p:nvPr>
        </p:nvSpPr>
        <p:spPr>
          <a:xfrm>
            <a:off x="134938" y="128588"/>
            <a:ext cx="4419600" cy="257175"/>
          </a:xfrm>
        </p:spPr>
        <p:txBody>
          <a:body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06C08-9686-42D1-AFFF-20D75037C5BE}"/>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2C3B0E66-2D04-85B9-F0C1-769D2CF208AC}"/>
              </a:ext>
            </a:extLst>
          </p:cNvPr>
          <p:cNvSpPr>
            <a:spLocks noGrp="1"/>
          </p:cNvSpPr>
          <p:nvPr>
            <p:ph type="title"/>
          </p:nvPr>
        </p:nvSpPr>
        <p:spPr>
          <a:xfrm>
            <a:off x="-20320" y="1219200"/>
            <a:ext cx="9143999" cy="557212"/>
          </a:xfrm>
        </p:spPr>
        <p:txBody>
          <a:bodyPr/>
          <a:lstStyle/>
          <a:p>
            <a:pPr marR="0" lvl="0" algn="ctr" defTabSz="914400" rtl="0" eaLnBrk="0" fontAlgn="base" latinLnBrk="0" hangingPunct="0">
              <a:lnSpc>
                <a:spcPct val="110000"/>
              </a:lnSpc>
              <a:spcBef>
                <a:spcPts val="300"/>
              </a:spcBef>
              <a:spcAft>
                <a:spcPct val="0"/>
              </a:spcAft>
              <a:buClr>
                <a:srgbClr val="0BD0D9"/>
              </a:buClr>
              <a:buSzPct val="95000"/>
              <a:tabLst/>
              <a:defRPr/>
            </a:pPr>
            <a:r>
              <a:rPr lang="en-US" altLang="en-US" sz="3500" dirty="0">
                <a:latin typeface="Times New Roman" panose="02020603050405020304" pitchFamily="18" charset="0"/>
                <a:cs typeface="Times New Roman" panose="02020603050405020304" pitchFamily="18" charset="0"/>
              </a:rPr>
              <a:t>Disregarded SMLLC with N.Y. Real Property is Included in N.Y. Taxable Estate</a:t>
            </a:r>
          </a:p>
        </p:txBody>
      </p:sp>
      <p:sp>
        <p:nvSpPr>
          <p:cNvPr id="3" name="Content Placeholder 2">
            <a:extLst>
              <a:ext uri="{FF2B5EF4-FFF2-40B4-BE49-F238E27FC236}">
                <a16:creationId xmlns:a16="http://schemas.microsoft.com/office/drawing/2014/main" id="{6E9C9373-0F72-305F-4C02-0A410EED987A}"/>
              </a:ext>
            </a:extLst>
          </p:cNvPr>
          <p:cNvSpPr>
            <a:spLocks noGrp="1"/>
          </p:cNvSpPr>
          <p:nvPr>
            <p:ph idx="1"/>
          </p:nvPr>
        </p:nvSpPr>
        <p:spPr>
          <a:xfrm>
            <a:off x="-38100" y="1896035"/>
            <a:ext cx="9220199" cy="4953000"/>
          </a:xfrm>
        </p:spPr>
        <p:txBody>
          <a:bodyPr>
            <a:normAutofit/>
          </a:bodyPr>
          <a:lstStyle/>
          <a:p>
            <a:pPr marL="342900" lvl="1">
              <a:lnSpc>
                <a:spcPct val="110000"/>
              </a:lnSpc>
              <a:spcBef>
                <a:spcPts val="300"/>
              </a:spcBef>
              <a:buClr>
                <a:schemeClr val="accent3"/>
              </a:buClr>
              <a:defRPr/>
            </a:pPr>
            <a:r>
              <a:rPr lang="en-US" b="1" i="1" dirty="0">
                <a:latin typeface="Times New Roman" panose="02020603050405020304" pitchFamily="18" charset="0"/>
                <a:cs typeface="Times New Roman" panose="02020603050405020304" pitchFamily="18" charset="0"/>
              </a:rPr>
              <a:t>TSB-A-15(1)M Estate Tax May 29, 2015 </a:t>
            </a:r>
          </a:p>
          <a:p>
            <a:pPr marL="627063" lvl="1">
              <a:lnSpc>
                <a:spcPct val="110000"/>
              </a:lnSpc>
              <a:spcBef>
                <a:spcPts val="300"/>
              </a:spcBef>
              <a:buClr>
                <a:schemeClr val="accent3"/>
              </a:buClr>
              <a:defRPr/>
            </a:pPr>
            <a:r>
              <a:rPr lang="en-US" sz="1800" dirty="0">
                <a:latin typeface="Times New Roman" panose="02020603050405020304" pitchFamily="18" charset="0"/>
                <a:cs typeface="Times New Roman" panose="02020603050405020304" pitchFamily="18" charset="0"/>
              </a:rPr>
              <a:t>[Is]…a membership interest in a single-member LLC (SMLLC), that is disregarded for income tax, is also disregarded for New York State estate tax purposes.</a:t>
            </a:r>
          </a:p>
          <a:p>
            <a:pPr marL="627063" lvl="1">
              <a:lnSpc>
                <a:spcPct val="110000"/>
              </a:lnSpc>
              <a:spcBef>
                <a:spcPts val="300"/>
              </a:spcBef>
              <a:buClr>
                <a:schemeClr val="accent3"/>
              </a:buClr>
              <a:defRPr/>
            </a:pPr>
            <a:r>
              <a:rPr lang="en-US" sz="1800" dirty="0">
                <a:latin typeface="Times New Roman" panose="02020603050405020304" pitchFamily="18" charset="0"/>
                <a:cs typeface="Times New Roman" panose="02020603050405020304" pitchFamily="18" charset="0"/>
              </a:rPr>
              <a:t>Pursuant to 26 CFR §§ 301.7701-2, …“A business entity with only one owner is classified as a corporation or is disregarded; if the entity is disregarded, its activities are treated in the same manner as a sole proprietorship, branch, or division of the owner.” 26 C.F.R. § 301.7701-2(a).  Then, per 26 C.F.R. § 301.7701-3(a) </a:t>
            </a:r>
            <a:r>
              <a:rPr lang="en-US" sz="1800" b="1" i="1" dirty="0">
                <a:latin typeface="Times New Roman" panose="02020603050405020304" pitchFamily="18" charset="0"/>
                <a:cs typeface="Times New Roman" panose="02020603050405020304" pitchFamily="18" charset="0"/>
              </a:rPr>
              <a:t>an entity with a single owner is disregarded as an entity separate from its owner unless it elects to be classified as an association</a:t>
            </a:r>
            <a:r>
              <a:rPr lang="en-US" sz="1800" dirty="0">
                <a:latin typeface="Times New Roman" panose="02020603050405020304" pitchFamily="18" charset="0"/>
                <a:cs typeface="Times New Roman" panose="02020603050405020304" pitchFamily="18" charset="0"/>
              </a:rPr>
              <a:t>..26 C.F.R.§ 301.7701-3(c)(1)(</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p>
          <a:p>
            <a:pPr marL="627063" lvl="1">
              <a:lnSpc>
                <a:spcPct val="110000"/>
              </a:lnSpc>
              <a:spcBef>
                <a:spcPts val="300"/>
              </a:spcBef>
              <a:buClr>
                <a:schemeClr val="accent3"/>
              </a:buClr>
              <a:defRPr/>
            </a:pPr>
            <a:r>
              <a:rPr lang="en-US" sz="1800" dirty="0">
                <a:latin typeface="Times New Roman" panose="02020603050405020304" pitchFamily="18" charset="0"/>
                <a:cs typeface="Times New Roman" panose="02020603050405020304" pitchFamily="18" charset="0"/>
              </a:rPr>
              <a:t>Based on the above analysis, where a SMLLC is disregarded for Federal income tax, it is treated as owned by the individual owner and the activities of the SMLLC are treated as activities of the owner.  Therefore, … an interest in the SMLLC … would not be treated for NY estate tax purposes as an intangible asset, </a:t>
            </a:r>
            <a:r>
              <a:rPr lang="en-US" sz="1800" b="1" i="1" dirty="0">
                <a:latin typeface="Times New Roman" panose="02020603050405020304" pitchFamily="18" charset="0"/>
                <a:cs typeface="Times New Roman" panose="02020603050405020304" pitchFamily="18" charset="0"/>
              </a:rPr>
              <a:t>instead, condominium held by SMLLC would be treated as real property held by the decedent for New York State estate tax purposes</a:t>
            </a:r>
            <a:r>
              <a:rPr lang="en-US" sz="1800" dirty="0">
                <a:latin typeface="Times New Roman" panose="02020603050405020304" pitchFamily="18" charset="0"/>
                <a:cs typeface="Times New Roman" panose="02020603050405020304" pitchFamily="18" charset="0"/>
              </a:rPr>
              <a:t>.</a:t>
            </a:r>
          </a:p>
        </p:txBody>
      </p:sp>
      <p:sp>
        <p:nvSpPr>
          <p:cNvPr id="6" name="Footer Placeholder 3">
            <a:extLst>
              <a:ext uri="{FF2B5EF4-FFF2-40B4-BE49-F238E27FC236}">
                <a16:creationId xmlns:a16="http://schemas.microsoft.com/office/drawing/2014/main" id="{7BD24004-224F-C2A4-19A4-4F2B3C3E887E}"/>
              </a:ext>
            </a:extLst>
          </p:cNvPr>
          <p:cNvSpPr>
            <a:spLocks noGrp="1"/>
          </p:cNvSpPr>
          <p:nvPr>
            <p:ph type="ftr" sz="quarter" idx="11"/>
          </p:nvPr>
        </p:nvSpPr>
        <p:spPr>
          <a:xfrm>
            <a:off x="134938" y="128588"/>
            <a:ext cx="4419600" cy="257175"/>
          </a:xfrm>
        </p:spPr>
        <p:txBody>
          <a:bodyPr/>
          <a:lstStyle/>
          <a:p>
            <a:pPr>
              <a:defRPr/>
            </a:pPr>
            <a:r>
              <a:rPr lang="en-US" sz="2000" i="1" dirty="0"/>
              <a:t>  The Law Offices of David R. Okrent</a:t>
            </a:r>
          </a:p>
        </p:txBody>
      </p:sp>
    </p:spTree>
    <p:extLst>
      <p:ext uri="{BB962C8B-B14F-4D97-AF65-F5344CB8AC3E}">
        <p14:creationId xmlns:p14="http://schemas.microsoft.com/office/powerpoint/2010/main" val="140983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Footer Placeholder 3">
            <a:extLst>
              <a:ext uri="{FF2B5EF4-FFF2-40B4-BE49-F238E27FC236}">
                <a16:creationId xmlns:a16="http://schemas.microsoft.com/office/drawing/2014/main" id="{6FE8C1B0-46BB-4910-7463-3D1C42F03905}"/>
              </a:ext>
            </a:extLst>
          </p:cNvPr>
          <p:cNvSpPr txBox="1">
            <a:spLocks noChangeArrowheads="1"/>
          </p:cNvSpPr>
          <p:nvPr/>
        </p:nvSpPr>
        <p:spPr bwMode="auto">
          <a:xfrm>
            <a:off x="228600" y="-11113"/>
            <a:ext cx="4419600" cy="4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i="1" dirty="0">
                <a:solidFill>
                  <a:srgbClr val="045C75"/>
                </a:solidFill>
              </a:rPr>
              <a:t>  The Law Offices of David R. Okrent</a:t>
            </a:r>
          </a:p>
        </p:txBody>
      </p:sp>
      <p:sp>
        <p:nvSpPr>
          <p:cNvPr id="63492" name="Title 1">
            <a:extLst>
              <a:ext uri="{FF2B5EF4-FFF2-40B4-BE49-F238E27FC236}">
                <a16:creationId xmlns:a16="http://schemas.microsoft.com/office/drawing/2014/main" id="{19E0C895-C901-A7CF-7F6A-48B86DF8FFA8}"/>
              </a:ext>
            </a:extLst>
          </p:cNvPr>
          <p:cNvSpPr txBox="1">
            <a:spLocks noChangeArrowheads="1"/>
          </p:cNvSpPr>
          <p:nvPr/>
        </p:nvSpPr>
        <p:spPr bwMode="auto">
          <a:xfrm>
            <a:off x="0" y="1371600"/>
            <a:ext cx="88392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marL="1905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ts val="450"/>
              </a:spcBef>
              <a:buClrTx/>
              <a:buSzTx/>
              <a:buFontTx/>
              <a:buNone/>
            </a:pPr>
            <a:r>
              <a:rPr lang="en-US" altLang="en-US" sz="3600" dirty="0">
                <a:solidFill>
                  <a:schemeClr val="tx2"/>
                </a:solidFill>
                <a:latin typeface="Times New Roman" panose="02020603050405020304" pitchFamily="18" charset="0"/>
                <a:cs typeface="Times New Roman" panose="02020603050405020304" pitchFamily="18" charset="0"/>
              </a:rPr>
              <a:t>Beneficial Ownership Reporting Requirement</a:t>
            </a:r>
          </a:p>
          <a:p>
            <a:pPr algn="ctr">
              <a:spcBef>
                <a:spcPts val="450"/>
              </a:spcBef>
              <a:buClrTx/>
              <a:buSzTx/>
              <a:buFontTx/>
              <a:buNone/>
            </a:pPr>
            <a:r>
              <a:rPr lang="en-US" altLang="en-US" sz="3600" dirty="0">
                <a:solidFill>
                  <a:schemeClr val="tx2"/>
                </a:solidFill>
                <a:latin typeface="Times New Roman" panose="02020603050405020304" pitchFamily="18" charset="0"/>
                <a:cs typeface="Times New Roman" panose="02020603050405020304" pitchFamily="18" charset="0"/>
              </a:rPr>
              <a:t>www.Fincen.gov</a:t>
            </a:r>
          </a:p>
        </p:txBody>
      </p:sp>
      <p:pic>
        <p:nvPicPr>
          <p:cNvPr id="3" name="Picture 2">
            <a:extLst>
              <a:ext uri="{FF2B5EF4-FFF2-40B4-BE49-F238E27FC236}">
                <a16:creationId xmlns:a16="http://schemas.microsoft.com/office/drawing/2014/main" id="{D43ED67B-6E80-831C-CCB9-A5073296037F}"/>
              </a:ext>
            </a:extLst>
          </p:cNvPr>
          <p:cNvPicPr>
            <a:picLocks noChangeAspect="1"/>
          </p:cNvPicPr>
          <p:nvPr/>
        </p:nvPicPr>
        <p:blipFill>
          <a:blip r:embed="rId2"/>
          <a:stretch>
            <a:fillRect/>
          </a:stretch>
        </p:blipFill>
        <p:spPr>
          <a:xfrm>
            <a:off x="2019300" y="1903413"/>
            <a:ext cx="5105400" cy="4421187"/>
          </a:xfrm>
          <a:prstGeom prst="rect">
            <a:avLst/>
          </a:prstGeom>
        </p:spPr>
      </p:pic>
    </p:spTree>
    <p:extLst>
      <p:ext uri="{BB962C8B-B14F-4D97-AF65-F5344CB8AC3E}">
        <p14:creationId xmlns:p14="http://schemas.microsoft.com/office/powerpoint/2010/main" val="2913927846"/>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81B2-11F3-0242-B202-C0EE037FFFCF}"/>
              </a:ext>
            </a:extLst>
          </p:cNvPr>
          <p:cNvSpPr>
            <a:spLocks noGrp="1"/>
          </p:cNvSpPr>
          <p:nvPr>
            <p:ph type="title"/>
          </p:nvPr>
        </p:nvSpPr>
        <p:spPr>
          <a:xfrm>
            <a:off x="381000" y="1295400"/>
            <a:ext cx="8229600" cy="514350"/>
          </a:xfrm>
        </p:spPr>
        <p:txBody>
          <a:bodyPr/>
          <a:lstStyle/>
          <a:p>
            <a:pPr algn="ctr">
              <a:defRPr/>
            </a:pPr>
            <a:br>
              <a:rPr lang="en-US" altLang="en-US" sz="900" dirty="0">
                <a:solidFill>
                  <a:prstClr val="black"/>
                </a:solidFill>
                <a:latin typeface="Arial" panose="020B0604020202020204" pitchFamily="34" charset="0"/>
                <a:ea typeface="+mn-ea"/>
                <a:cs typeface="Arial" panose="020B0604020202020204" pitchFamily="34" charset="0"/>
              </a:rPr>
            </a:br>
            <a:endParaRPr lang="en-US" dirty="0"/>
          </a:p>
        </p:txBody>
      </p:sp>
      <p:sp>
        <p:nvSpPr>
          <p:cNvPr id="9219" name="Content Placeholder 4">
            <a:extLst>
              <a:ext uri="{FF2B5EF4-FFF2-40B4-BE49-F238E27FC236}">
                <a16:creationId xmlns:a16="http://schemas.microsoft.com/office/drawing/2014/main" id="{43BBD1BD-4B7A-3C44-AF7D-2AD66AF1659F}"/>
              </a:ext>
            </a:extLst>
          </p:cNvPr>
          <p:cNvSpPr>
            <a:spLocks noGrp="1"/>
          </p:cNvSpPr>
          <p:nvPr>
            <p:ph idx="1"/>
          </p:nvPr>
        </p:nvSpPr>
        <p:spPr>
          <a:xfrm>
            <a:off x="-16027" y="1295400"/>
            <a:ext cx="9312427" cy="6019800"/>
          </a:xfrm>
        </p:spPr>
        <p:txBody>
          <a:bodyPr/>
          <a:lstStyle/>
          <a:p>
            <a:r>
              <a:rPr lang="en-US" altLang="en-US" sz="2000" dirty="0">
                <a:latin typeface="Times New Roman" panose="02020603050405020304" pitchFamily="18" charset="0"/>
                <a:cs typeface="Times New Roman" panose="02020603050405020304" pitchFamily="18" charset="0"/>
              </a:rPr>
              <a:t>Mr. Okrent is a </a:t>
            </a:r>
            <a:r>
              <a:rPr lang="en-US" altLang="en-US" sz="2000" b="1" i="1" dirty="0">
                <a:latin typeface="Times New Roman" panose="02020603050405020304" pitchFamily="18" charset="0"/>
                <a:cs typeface="Times New Roman" panose="02020603050405020304" pitchFamily="18" charset="0"/>
              </a:rPr>
              <a:t>CPA and an attorney</a:t>
            </a:r>
            <a:r>
              <a:rPr lang="en-US" altLang="en-US" sz="2000" dirty="0">
                <a:latin typeface="Times New Roman" panose="02020603050405020304" pitchFamily="18" charset="0"/>
                <a:cs typeface="Times New Roman" panose="02020603050405020304" pitchFamily="18" charset="0"/>
              </a:rPr>
              <a:t>, with prior experience at both </a:t>
            </a:r>
            <a:r>
              <a:rPr lang="en-US" altLang="en-US" sz="2000" b="1" i="1" dirty="0">
                <a:latin typeface="Times New Roman" panose="02020603050405020304" pitchFamily="18" charset="0"/>
                <a:cs typeface="Times New Roman" panose="02020603050405020304" pitchFamily="18" charset="0"/>
              </a:rPr>
              <a:t>KPMG </a:t>
            </a:r>
            <a:r>
              <a:rPr lang="en-US" altLang="en-US" sz="2000" dirty="0">
                <a:latin typeface="Times New Roman" panose="02020603050405020304" pitchFamily="18" charset="0"/>
                <a:cs typeface="Times New Roman" panose="02020603050405020304" pitchFamily="18" charset="0"/>
              </a:rPr>
              <a:t>Peat Marwick and the </a:t>
            </a:r>
            <a:r>
              <a:rPr lang="en-US" altLang="en-US" sz="2000" b="1" i="1" dirty="0">
                <a:latin typeface="Times New Roman" panose="02020603050405020304" pitchFamily="18" charset="0"/>
                <a:cs typeface="Times New Roman" panose="02020603050405020304" pitchFamily="18" charset="0"/>
              </a:rPr>
              <a:t>IRS</a:t>
            </a:r>
            <a:r>
              <a:rPr lang="en-US" altLang="en-US" sz="2000" dirty="0">
                <a:latin typeface="Times New Roman" panose="02020603050405020304" pitchFamily="18" charset="0"/>
                <a:cs typeface="Times New Roman" panose="02020603050405020304" pitchFamily="18" charset="0"/>
              </a:rPr>
              <a:t> as a Revenue Agent and has more than </a:t>
            </a:r>
            <a:r>
              <a:rPr lang="en-US" altLang="en-US" sz="2000" b="1" i="1" dirty="0">
                <a:latin typeface="Times New Roman" panose="02020603050405020304" pitchFamily="18" charset="0"/>
                <a:cs typeface="Times New Roman" panose="02020603050405020304" pitchFamily="18" charset="0"/>
              </a:rPr>
              <a:t>39 </a:t>
            </a:r>
            <a:r>
              <a:rPr lang="en-US" altLang="en-US" sz="2000" i="1" dirty="0">
                <a:latin typeface="Times New Roman" panose="02020603050405020304" pitchFamily="18" charset="0"/>
                <a:cs typeface="Times New Roman" panose="02020603050405020304" pitchFamily="18" charset="0"/>
              </a:rPr>
              <a:t>years experience.</a:t>
            </a:r>
          </a:p>
          <a:p>
            <a:r>
              <a:rPr lang="en-US" altLang="en-US" sz="2000" i="1" dirty="0">
                <a:latin typeface="Times New Roman" panose="02020603050405020304" pitchFamily="18" charset="0"/>
                <a:cs typeface="Times New Roman" panose="02020603050405020304" pitchFamily="18" charset="0"/>
              </a:rPr>
              <a:t>He is the recipient/honored by </a:t>
            </a:r>
            <a:endParaRPr lang="en-US" altLang="en-US" sz="2000" b="1" i="1" dirty="0">
              <a:latin typeface="Times New Roman" panose="02020603050405020304" pitchFamily="18" charset="0"/>
              <a:cs typeface="Times New Roman" panose="02020603050405020304" pitchFamily="18" charset="0"/>
            </a:endParaRPr>
          </a:p>
          <a:p>
            <a:pPr lvl="1">
              <a:buClr>
                <a:schemeClr val="accent3"/>
              </a:buClr>
            </a:pPr>
            <a:r>
              <a:rPr lang="en-US" altLang="en-US" sz="2000" b="1" i="1" dirty="0">
                <a:latin typeface="Times New Roman" panose="02020603050405020304" pitchFamily="18" charset="0"/>
                <a:cs typeface="Times New Roman" panose="02020603050405020304" pitchFamily="18" charset="0"/>
              </a:rPr>
              <a:t>The Long Island Coalition for the Aging, Inc. " Man of Spirit" Award in 2006,</a:t>
            </a:r>
          </a:p>
          <a:p>
            <a:pPr lvl="1">
              <a:buClr>
                <a:schemeClr val="accent3"/>
              </a:buClr>
            </a:pPr>
            <a:r>
              <a:rPr lang="en-US" altLang="en-US" sz="2000" b="1" i="1" dirty="0">
                <a:latin typeface="Times New Roman" panose="02020603050405020304" pitchFamily="18" charset="0"/>
                <a:cs typeface="Times New Roman" panose="02020603050405020304" pitchFamily="18" charset="0"/>
              </a:rPr>
              <a:t>L.I. Herald’s Top Attorney Award in 2023 in the field of Elder Law,</a:t>
            </a:r>
          </a:p>
          <a:p>
            <a:pPr lvl="1">
              <a:buClr>
                <a:schemeClr val="accent3"/>
              </a:buClr>
            </a:pPr>
            <a:r>
              <a:rPr lang="en-US" altLang="en-US" sz="2000" b="1" i="1" dirty="0">
                <a:latin typeface="Times New Roman" panose="02020603050405020304" pitchFamily="18" charset="0"/>
                <a:cs typeface="Times New Roman" panose="02020603050405020304" pitchFamily="18" charset="0"/>
              </a:rPr>
              <a:t>The</a:t>
            </a:r>
            <a:r>
              <a:rPr lang="en-US" altLang="en-US" sz="2000" i="1" dirty="0">
                <a:latin typeface="Times New Roman" panose="02020603050405020304" pitchFamily="18" charset="0"/>
                <a:cs typeface="Times New Roman" panose="02020603050405020304" pitchFamily="18" charset="0"/>
              </a:rPr>
              <a:t> </a:t>
            </a:r>
            <a:r>
              <a:rPr lang="en-US" altLang="en-US" sz="2000" b="1" i="1" dirty="0">
                <a:latin typeface="Times New Roman" panose="02020603050405020304" pitchFamily="18" charset="0"/>
                <a:cs typeface="Times New Roman" panose="02020603050405020304" pitchFamily="18" charset="0"/>
              </a:rPr>
              <a:t>Long Island Alzheimer Foundation as "Angel of Spirit,” </a:t>
            </a:r>
          </a:p>
          <a:p>
            <a:pPr lvl="1">
              <a:buClr>
                <a:schemeClr val="accent3"/>
              </a:buClr>
            </a:pPr>
            <a:r>
              <a:rPr lang="en-US" altLang="en-US" sz="2000" b="1" i="1" dirty="0">
                <a:latin typeface="Times New Roman" panose="02020603050405020304" pitchFamily="18" charset="0"/>
                <a:cs typeface="Times New Roman" panose="02020603050405020304" pitchFamily="18" charset="0"/>
              </a:rPr>
              <a:t>Day Haven Adult Day Services,  </a:t>
            </a:r>
          </a:p>
          <a:p>
            <a:pPr lvl="1">
              <a:buClr>
                <a:schemeClr val="accent3"/>
              </a:buClr>
            </a:pPr>
            <a:r>
              <a:rPr lang="en-US" altLang="en-US" sz="2000" b="1" i="1" dirty="0">
                <a:latin typeface="Times New Roman" panose="02020603050405020304" pitchFamily="18" charset="0"/>
                <a:cs typeface="Times New Roman" panose="02020603050405020304" pitchFamily="18" charset="0"/>
              </a:rPr>
              <a:t>The Long Island Business News, &amp;</a:t>
            </a:r>
          </a:p>
          <a:p>
            <a:pPr lvl="1">
              <a:buClr>
                <a:schemeClr val="accent3"/>
              </a:buClr>
            </a:pPr>
            <a:r>
              <a:rPr lang="en-US" altLang="en-US" sz="2000" b="1" i="1" dirty="0">
                <a:latin typeface="Times New Roman" panose="02020603050405020304" pitchFamily="18" charset="0"/>
                <a:cs typeface="Times New Roman" panose="02020603050405020304" pitchFamily="18" charset="0"/>
              </a:rPr>
              <a:t>Appointed by Governor Hochul to the New York State Coordinating Council for Services Related to Alzheimer’s Disease and Other Dementia </a:t>
            </a:r>
            <a:endParaRPr lang="en-US" altLang="en-US" sz="2000" i="1" dirty="0">
              <a:latin typeface="Times New Roman" panose="02020603050405020304" pitchFamily="18" charset="0"/>
              <a:cs typeface="Times New Roman" panose="02020603050405020304" pitchFamily="18" charset="0"/>
            </a:endParaRPr>
          </a:p>
          <a:p>
            <a:r>
              <a:rPr lang="en-US" altLang="en-US" sz="2000" dirty="0">
                <a:latin typeface="Times New Roman" panose="02020603050405020304" pitchFamily="18" charset="0"/>
                <a:cs typeface="Times New Roman" panose="02020603050405020304" pitchFamily="18" charset="0"/>
              </a:rPr>
              <a:t>Suffolk County Bar Association an immediate Past </a:t>
            </a:r>
            <a:r>
              <a:rPr lang="en-US" altLang="en-US" sz="2000" b="1" i="1" dirty="0">
                <a:latin typeface="Times New Roman" panose="02020603050405020304" pitchFamily="18" charset="0"/>
                <a:cs typeface="Times New Roman" panose="02020603050405020304" pitchFamily="18" charset="0"/>
              </a:rPr>
              <a:t>Board of Director, Managing Director of its Charity Foundation, &amp; Co-Chair</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of the </a:t>
            </a:r>
            <a:r>
              <a:rPr lang="en-US" altLang="en-US" sz="2000" b="1" i="1" dirty="0">
                <a:latin typeface="Times New Roman" panose="02020603050405020304" pitchFamily="18" charset="0"/>
                <a:cs typeface="Times New Roman" panose="02020603050405020304" pitchFamily="18" charset="0"/>
              </a:rPr>
              <a:t>Elder Law Committee.</a:t>
            </a:r>
            <a:r>
              <a:rPr lang="en-US" altLang="en-US" sz="2000" dirty="0">
                <a:latin typeface="Times New Roman" panose="02020603050405020304" pitchFamily="18" charset="0"/>
                <a:cs typeface="Times New Roman" panose="02020603050405020304" pitchFamily="18" charset="0"/>
              </a:rPr>
              <a:t> </a:t>
            </a:r>
          </a:p>
          <a:p>
            <a:r>
              <a:rPr lang="en-US" altLang="en-US" sz="2000" b="1" i="1" dirty="0">
                <a:latin typeface="Times New Roman" panose="02020603050405020304" pitchFamily="18" charset="0"/>
                <a:cs typeface="Times New Roman" panose="02020603050405020304" pitchFamily="18" charset="0"/>
              </a:rPr>
              <a:t>Member</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of the</a:t>
            </a:r>
            <a:r>
              <a:rPr lang="en-US" altLang="en-US" sz="2000" b="1" dirty="0">
                <a:latin typeface="Times New Roman" panose="02020603050405020304" pitchFamily="18" charset="0"/>
                <a:cs typeface="Times New Roman" panose="02020603050405020304" pitchFamily="18" charset="0"/>
              </a:rPr>
              <a:t> </a:t>
            </a:r>
            <a:r>
              <a:rPr lang="en-US" altLang="en-US" sz="2000" b="1" i="1" dirty="0">
                <a:latin typeface="Times New Roman" panose="02020603050405020304" pitchFamily="18" charset="0"/>
                <a:cs typeface="Times New Roman" panose="02020603050405020304" pitchFamily="18" charset="0"/>
              </a:rPr>
              <a:t>Executive Committee of the NYS Bar Association’s Elder Law Section </a:t>
            </a:r>
            <a:r>
              <a:rPr lang="en-US" altLang="en-US" sz="2000" i="1" dirty="0">
                <a:latin typeface="Times New Roman" panose="02020603050405020304" pitchFamily="18" charset="0"/>
                <a:cs typeface="Times New Roman" panose="02020603050405020304" pitchFamily="18" charset="0"/>
              </a:rPr>
              <a:t>and </a:t>
            </a:r>
            <a:r>
              <a:rPr lang="en-US" altLang="en-US" sz="2000" b="1" i="1" dirty="0">
                <a:latin typeface="Times New Roman" panose="02020603050405020304" pitchFamily="18" charset="0"/>
                <a:cs typeface="Times New Roman" panose="02020603050405020304" pitchFamily="18" charset="0"/>
              </a:rPr>
              <a:t>Vice-Chair of its Estate and Tax Planning Committee</a:t>
            </a:r>
            <a:r>
              <a:rPr lang="en-US" altLang="en-US" sz="2000" b="1" dirty="0">
                <a:latin typeface="Times New Roman" panose="02020603050405020304" pitchFamily="18" charset="0"/>
                <a:cs typeface="Times New Roman" panose="02020603050405020304" pitchFamily="18" charset="0"/>
              </a:rPr>
              <a:t>.</a:t>
            </a:r>
          </a:p>
          <a:p>
            <a:r>
              <a:rPr lang="en-US" altLang="en-US" sz="2000" b="1" i="1" dirty="0">
                <a:latin typeface="Times New Roman" panose="02020603050405020304" pitchFamily="18" charset="0"/>
                <a:cs typeface="Times New Roman" panose="02020603050405020304" pitchFamily="18" charset="0"/>
              </a:rPr>
              <a:t>Board Member of the NY Chapter of the National Academy of Elder Law Attorneys </a:t>
            </a:r>
            <a:endParaRPr lang="en-US" altLang="en-US" sz="2000" i="1" dirty="0">
              <a:latin typeface="Times New Roman" panose="02020603050405020304" pitchFamily="18" charset="0"/>
              <a:cs typeface="Times New Roman" panose="02020603050405020304" pitchFamily="18" charset="0"/>
            </a:endParaRPr>
          </a:p>
          <a:p>
            <a:endParaRPr lang="en-US" altLang="en-US" dirty="0"/>
          </a:p>
        </p:txBody>
      </p:sp>
      <p:sp>
        <p:nvSpPr>
          <p:cNvPr id="5" name="Footer Placeholder 3">
            <a:extLst>
              <a:ext uri="{FF2B5EF4-FFF2-40B4-BE49-F238E27FC236}">
                <a16:creationId xmlns:a16="http://schemas.microsoft.com/office/drawing/2014/main" id="{F0C32078-6491-2947-B992-26A7CDB84957}"/>
              </a:ext>
            </a:extLst>
          </p:cNvPr>
          <p:cNvSpPr>
            <a:spLocks noGrp="1"/>
          </p:cNvSpPr>
          <p:nvPr>
            <p:ph type="ftr" sz="quarter" idx="11"/>
          </p:nvPr>
        </p:nvSpPr>
        <p:spPr>
          <a:xfrm>
            <a:off x="-34315" y="-32801"/>
            <a:ext cx="4419600" cy="438150"/>
          </a:xfrm>
        </p:spPr>
        <p:txBody>
          <a:bodyPr/>
          <a:lstStyle/>
          <a:p>
            <a:pPr>
              <a:defRPr/>
            </a:pPr>
            <a:r>
              <a:rPr lang="en-US" sz="2000" i="1" dirty="0"/>
              <a:t>  The Law Offices of David R. Okrent</a:t>
            </a:r>
          </a:p>
        </p:txBody>
      </p:sp>
      <p:sp>
        <p:nvSpPr>
          <p:cNvPr id="3" name="Title 1">
            <a:extLst>
              <a:ext uri="{FF2B5EF4-FFF2-40B4-BE49-F238E27FC236}">
                <a16:creationId xmlns:a16="http://schemas.microsoft.com/office/drawing/2014/main" id="{9EDD2C09-B81E-F58A-3A38-947B3369410D}"/>
              </a:ext>
            </a:extLst>
          </p:cNvPr>
          <p:cNvSpPr txBox="1">
            <a:spLocks/>
          </p:cNvSpPr>
          <p:nvPr/>
        </p:nvSpPr>
        <p:spPr bwMode="auto">
          <a:xfrm>
            <a:off x="258686" y="781049"/>
            <a:ext cx="87630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hangingPunct="1"/>
            <a:r>
              <a:rPr lang="en-US" altLang="en-US" sz="3200" b="1" dirty="0">
                <a:latin typeface="Times New Roman" panose="02020603050405020304" pitchFamily="18" charset="0"/>
                <a:cs typeface="Times New Roman" panose="02020603050405020304" pitchFamily="18" charset="0"/>
              </a:rPr>
              <a:t>Honors and Awards of David R. Okrent Esq., CPA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0F4E-D46E-546E-B3C6-BD9361E01E60}"/>
              </a:ext>
            </a:extLst>
          </p:cNvPr>
          <p:cNvSpPr>
            <a:spLocks noGrp="1"/>
          </p:cNvSpPr>
          <p:nvPr>
            <p:ph type="title"/>
          </p:nvPr>
        </p:nvSpPr>
        <p:spPr>
          <a:xfrm>
            <a:off x="304800" y="1039813"/>
            <a:ext cx="4668838" cy="704850"/>
          </a:xfrm>
        </p:spPr>
        <p:txBody>
          <a:bodyPr>
            <a:noAutofit/>
          </a:bodyPr>
          <a:lstStyle/>
          <a:p>
            <a:pPr eaLnBrk="1" fontAlgn="auto" hangingPunct="1">
              <a:spcAft>
                <a:spcPts val="0"/>
              </a:spcAft>
              <a:defRPr/>
            </a:pPr>
            <a:r>
              <a:rPr lang="en-US" sz="3600" spc="-150" dirty="0">
                <a:latin typeface="Times New Roman" panose="02020603050405020304" pitchFamily="18" charset="0"/>
                <a:cs typeface="Times New Roman" panose="02020603050405020304" pitchFamily="18" charset="0"/>
              </a:rPr>
              <a:t>Federal Income Tax</a:t>
            </a:r>
          </a:p>
        </p:txBody>
      </p:sp>
      <p:sp>
        <p:nvSpPr>
          <p:cNvPr id="33795" name="Content Placeholder 2">
            <a:extLst>
              <a:ext uri="{FF2B5EF4-FFF2-40B4-BE49-F238E27FC236}">
                <a16:creationId xmlns:a16="http://schemas.microsoft.com/office/drawing/2014/main" id="{3D94A4C1-F169-B501-2783-C36C22DC23DD}"/>
              </a:ext>
            </a:extLst>
          </p:cNvPr>
          <p:cNvSpPr>
            <a:spLocks noGrp="1"/>
          </p:cNvSpPr>
          <p:nvPr>
            <p:ph idx="1"/>
          </p:nvPr>
        </p:nvSpPr>
        <p:spPr>
          <a:xfrm>
            <a:off x="304800" y="2074863"/>
            <a:ext cx="3962400" cy="4554537"/>
          </a:xfrm>
        </p:spPr>
        <p:txBody>
          <a:bodyPr/>
          <a:lstStyle/>
          <a:p>
            <a:pPr>
              <a:defRPr/>
            </a:pPr>
            <a:r>
              <a:rPr lang="en-US" altLang="en-US" sz="1800" b="1" dirty="0">
                <a:latin typeface="Times New Roman" panose="02020603050405020304" pitchFamily="18" charset="0"/>
                <a:cs typeface="Times New Roman" panose="02020603050405020304" pitchFamily="18" charset="0"/>
              </a:rPr>
              <a:t>Trusts and Estates </a:t>
            </a:r>
            <a:r>
              <a:rPr lang="en-US" altLang="en-US" sz="1800" dirty="0">
                <a:latin typeface="Times New Roman" panose="02020603050405020304" pitchFamily="18" charset="0"/>
                <a:cs typeface="Times New Roman" panose="02020603050405020304" pitchFamily="18" charset="0"/>
              </a:rPr>
              <a:t>brackets are compressed and </a:t>
            </a:r>
            <a:r>
              <a:rPr lang="en-US" altLang="en-US" sz="1800" b="1" i="1" dirty="0">
                <a:latin typeface="Times New Roman" panose="02020603050405020304" pitchFamily="18" charset="0"/>
                <a:cs typeface="Times New Roman" panose="02020603050405020304" pitchFamily="18" charset="0"/>
              </a:rPr>
              <a:t>reach 37% at $15,650</a:t>
            </a:r>
            <a:r>
              <a:rPr lang="en-US" altLang="en-US" sz="1800" dirty="0">
                <a:latin typeface="Times New Roman" panose="02020603050405020304" pitchFamily="18" charset="0"/>
                <a:cs typeface="Times New Roman" panose="02020603050405020304" pitchFamily="18" charset="0"/>
              </a:rPr>
              <a:t> of income. </a:t>
            </a:r>
          </a:p>
          <a:p>
            <a:pPr>
              <a:defRPr/>
            </a:pPr>
            <a:endParaRPr lang="en-US" altLang="en-US" sz="1800" dirty="0">
              <a:latin typeface="Times New Roman" panose="02020603050405020304" pitchFamily="18" charset="0"/>
              <a:cs typeface="Times New Roman" panose="02020603050405020304" pitchFamily="18" charset="0"/>
            </a:endParaRPr>
          </a:p>
          <a:p>
            <a:pPr lvl="1">
              <a:buClr>
                <a:schemeClr val="accent3"/>
              </a:buClr>
              <a:defRPr/>
            </a:pPr>
            <a:r>
              <a:rPr lang="en-US" altLang="en-US" sz="1800" b="1" dirty="0">
                <a:latin typeface="Times New Roman" panose="02020603050405020304" pitchFamily="18" charset="0"/>
                <a:cs typeface="Times New Roman" panose="02020603050405020304" pitchFamily="18" charset="0"/>
              </a:rPr>
              <a:t>Grantor Trust Rules (</a:t>
            </a:r>
            <a:r>
              <a:rPr lang="en-US" altLang="en-US" sz="1800" dirty="0">
                <a:latin typeface="Times New Roman" panose="02020603050405020304" pitchFamily="18" charset="0"/>
                <a:cs typeface="Times New Roman" panose="02020603050405020304" pitchFamily="18" charset="0"/>
              </a:rPr>
              <a:t>See Rev. Rul. 85-131985-1 C.B. 184) treat grantor as the owner of the trust for income tax purposes, and therefore taxed on  individuals return and rates, etc. Instructions to 1041 give reporting options, and how to use Grantor’s Tax Identification Number for the trust.</a:t>
            </a:r>
            <a:endParaRPr lang="en-US" altLang="en-US" sz="1800" b="1" dirty="0">
              <a:latin typeface="Times New Roman" panose="02020603050405020304" pitchFamily="18" charset="0"/>
              <a:cs typeface="Times New Roman" panose="02020603050405020304" pitchFamily="18" charset="0"/>
            </a:endParaRPr>
          </a:p>
          <a:p>
            <a:pPr lvl="1">
              <a:defRPr/>
            </a:pPr>
            <a:endParaRPr lang="en-US" altLang="en-US" sz="1000" b="1" i="1" dirty="0"/>
          </a:p>
          <a:p>
            <a:pPr lvl="1">
              <a:defRPr/>
            </a:pPr>
            <a:endParaRPr lang="en-US" altLang="en-US" sz="1000" dirty="0">
              <a:latin typeface="+mj-lt"/>
            </a:endParaRPr>
          </a:p>
        </p:txBody>
      </p:sp>
      <p:sp>
        <p:nvSpPr>
          <p:cNvPr id="7" name="Footer Placeholder 3">
            <a:extLst>
              <a:ext uri="{FF2B5EF4-FFF2-40B4-BE49-F238E27FC236}">
                <a16:creationId xmlns:a16="http://schemas.microsoft.com/office/drawing/2014/main" id="{729E157D-50B3-3D93-613B-9E47EC39AFA3}"/>
              </a:ext>
            </a:extLst>
          </p:cNvPr>
          <p:cNvSpPr>
            <a:spLocks noGrp="1"/>
          </p:cNvSpPr>
          <p:nvPr>
            <p:ph type="ftr" sz="quarter" idx="11"/>
          </p:nvPr>
        </p:nvSpPr>
        <p:spPr>
          <a:xfrm>
            <a:off x="228600" y="9525"/>
            <a:ext cx="4419600" cy="438150"/>
          </a:xfrm>
        </p:spPr>
        <p:txBody>
          <a:bodyPr/>
          <a:lstStyle/>
          <a:p>
            <a:pPr>
              <a:defRPr/>
            </a:pPr>
            <a:r>
              <a:rPr lang="en-US" sz="2000" i="1" dirty="0"/>
              <a:t>  The Law Offices of David R. Okrent</a:t>
            </a:r>
          </a:p>
        </p:txBody>
      </p:sp>
      <p:sp>
        <p:nvSpPr>
          <p:cNvPr id="68613" name="Content Placeholder 2">
            <a:extLst>
              <a:ext uri="{FF2B5EF4-FFF2-40B4-BE49-F238E27FC236}">
                <a16:creationId xmlns:a16="http://schemas.microsoft.com/office/drawing/2014/main" id="{9BED0D9A-90F6-EC65-98EA-D4B040782B85}"/>
              </a:ext>
            </a:extLst>
          </p:cNvPr>
          <p:cNvSpPr txBox="1">
            <a:spLocks noChangeArrowheads="1"/>
          </p:cNvSpPr>
          <p:nvPr/>
        </p:nvSpPr>
        <p:spPr bwMode="auto">
          <a:xfrm>
            <a:off x="4419600" y="685800"/>
            <a:ext cx="4244975" cy="6096000"/>
          </a:xfrm>
          <a:prstGeom prst="rect">
            <a:avLst/>
          </a:prstGeom>
          <a:noFill/>
          <a:ln>
            <a:noFill/>
          </a:ln>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defRPr/>
            </a:pPr>
            <a:r>
              <a:rPr lang="en-US" altLang="en-US" sz="1800" b="1" i="1" dirty="0">
                <a:latin typeface="Times New Roman" panose="02020603050405020304" pitchFamily="18" charset="0"/>
                <a:cs typeface="Times New Roman" panose="02020603050405020304" pitchFamily="18" charset="0"/>
              </a:rPr>
              <a:t>Capital gains</a:t>
            </a:r>
            <a:r>
              <a:rPr lang="en-US" altLang="en-US" sz="1800" dirty="0">
                <a:latin typeface="Times New Roman" panose="02020603050405020304" pitchFamily="18" charset="0"/>
                <a:cs typeface="Times New Roman" panose="02020603050405020304" pitchFamily="18" charset="0"/>
              </a:rPr>
              <a:t>.  </a:t>
            </a:r>
          </a:p>
          <a:p>
            <a:pPr lvl="1">
              <a:buClr>
                <a:schemeClr val="accent3"/>
              </a:buClr>
              <a:defRPr/>
            </a:pPr>
            <a:r>
              <a:rPr lang="en-US" altLang="en-US" sz="1600" dirty="0">
                <a:latin typeface="Times New Roman" panose="02020603050405020304" pitchFamily="18" charset="0"/>
                <a:cs typeface="Times New Roman" panose="02020603050405020304" pitchFamily="18" charset="0"/>
              </a:rPr>
              <a:t>The </a:t>
            </a:r>
            <a:r>
              <a:rPr lang="en-US" altLang="en-US" sz="1600" b="1" i="1" dirty="0">
                <a:latin typeface="Times New Roman" panose="02020603050405020304" pitchFamily="18" charset="0"/>
                <a:cs typeface="Times New Roman" panose="02020603050405020304" pitchFamily="18" charset="0"/>
              </a:rPr>
              <a:t>15% rate</a:t>
            </a:r>
            <a:r>
              <a:rPr lang="en-US" altLang="en-US" sz="1600" dirty="0">
                <a:latin typeface="Times New Roman" panose="02020603050405020304" pitchFamily="18" charset="0"/>
                <a:cs typeface="Times New Roman" panose="02020603050405020304" pitchFamily="18" charset="0"/>
              </a:rPr>
              <a:t>: above $96,700 for married joint and </a:t>
            </a:r>
            <a:r>
              <a:rPr lang="en-US" altLang="en-US" sz="1600" b="1" i="1" dirty="0">
                <a:latin typeface="Times New Roman" panose="02020603050405020304" pitchFamily="18" charset="0"/>
                <a:cs typeface="Times New Roman" panose="02020603050405020304" pitchFamily="18" charset="0"/>
              </a:rPr>
              <a:t>$48,351 for individuals and $3,250 for trusts and estates</a:t>
            </a:r>
            <a:r>
              <a:rPr lang="en-US" altLang="en-US" sz="1600" dirty="0">
                <a:latin typeface="Times New Roman" panose="02020603050405020304" pitchFamily="18" charset="0"/>
                <a:cs typeface="Times New Roman" panose="02020603050405020304" pitchFamily="18" charset="0"/>
              </a:rPr>
              <a:t>.  </a:t>
            </a:r>
          </a:p>
          <a:p>
            <a:pPr lvl="1">
              <a:buClr>
                <a:schemeClr val="accent3"/>
              </a:buClr>
              <a:defRPr/>
            </a:pPr>
            <a:r>
              <a:rPr lang="en-US" altLang="en-US" sz="1600" dirty="0">
                <a:latin typeface="Times New Roman" panose="02020603050405020304" pitchFamily="18" charset="0"/>
                <a:cs typeface="Times New Roman" panose="02020603050405020304" pitchFamily="18" charset="0"/>
              </a:rPr>
              <a:t>The </a:t>
            </a:r>
            <a:r>
              <a:rPr lang="en-US" altLang="en-US" sz="1600" b="1" i="1" dirty="0">
                <a:latin typeface="Times New Roman" panose="02020603050405020304" pitchFamily="18" charset="0"/>
                <a:cs typeface="Times New Roman" panose="02020603050405020304" pitchFamily="18" charset="0"/>
              </a:rPr>
              <a:t>20% rate</a:t>
            </a:r>
            <a:r>
              <a:rPr lang="en-US" altLang="en-US" sz="1600" dirty="0">
                <a:latin typeface="Times New Roman" panose="02020603050405020304" pitchFamily="18" charset="0"/>
                <a:cs typeface="Times New Roman" panose="02020603050405020304" pitchFamily="18" charset="0"/>
              </a:rPr>
              <a:t>: Above $600,050 for married joint and </a:t>
            </a:r>
            <a:r>
              <a:rPr lang="en-US" altLang="en-US" sz="1600" b="1" i="1" dirty="0">
                <a:latin typeface="Times New Roman" panose="02020603050405020304" pitchFamily="18" charset="0"/>
                <a:cs typeface="Times New Roman" panose="02020603050405020304" pitchFamily="18" charset="0"/>
              </a:rPr>
              <a:t>$533,400 for individuals and $15,900 for trust and estates</a:t>
            </a:r>
            <a:r>
              <a:rPr lang="en-US" altLang="en-US" sz="1600" b="1" dirty="0">
                <a:latin typeface="Times New Roman" panose="02020603050405020304" pitchFamily="18" charset="0"/>
                <a:cs typeface="Times New Roman" panose="02020603050405020304" pitchFamily="18" charset="0"/>
              </a:rPr>
              <a:t>.</a:t>
            </a:r>
          </a:p>
          <a:p>
            <a:pPr>
              <a:buClr>
                <a:schemeClr val="accent3"/>
              </a:buClr>
              <a:defRPr/>
            </a:pPr>
            <a:endParaRPr lang="en-US" altLang="en-US" sz="1000" dirty="0">
              <a:latin typeface="Times New Roman" panose="02020603050405020304" pitchFamily="18" charset="0"/>
              <a:cs typeface="Times New Roman" panose="02020603050405020304" pitchFamily="18" charset="0"/>
            </a:endParaRPr>
          </a:p>
          <a:p>
            <a:pPr>
              <a:defRPr/>
            </a:pPr>
            <a:r>
              <a:rPr lang="en-US" altLang="en-US" sz="1800" b="1" i="1" dirty="0">
                <a:latin typeface="Times New Roman" panose="02020603050405020304" pitchFamily="18" charset="0"/>
                <a:cs typeface="Times New Roman" panose="02020603050405020304" pitchFamily="18" charset="0"/>
              </a:rPr>
              <a:t>Alternative minimum tax </a:t>
            </a:r>
            <a:r>
              <a:rPr lang="en-US" altLang="en-US" sz="1800" dirty="0">
                <a:latin typeface="Times New Roman" panose="02020603050405020304" pitchFamily="18" charset="0"/>
                <a:cs typeface="Times New Roman" panose="02020603050405020304" pitchFamily="18" charset="0"/>
              </a:rPr>
              <a:t>(AMT) for individuals, kept the tax, but increased the exemption.  The AMT exemption amount is now $137,000 for married joint and half for married separate, $88,100 for individuals. The exemption is reduced by $1 for every $4 above $1,252,700 for married joint, $626,350.  For corporations it has been repealed.</a:t>
            </a:r>
          </a:p>
          <a:p>
            <a:pPr>
              <a:defRPr/>
            </a:pPr>
            <a:r>
              <a:rPr lang="en-US" altLang="en-US" sz="1200" dirty="0">
                <a:latin typeface="Times New Roman" panose="02020603050405020304" pitchFamily="18" charset="0"/>
                <a:cs typeface="Times New Roman" panose="02020603050405020304" pitchFamily="18" charset="0"/>
              </a:rPr>
              <a:t>The exemptions and phaseouts were significantly increased under the TJCA. Without Congressional action, they’ll drop to their pre-TCJA levels (adjusted for inflation) in 2026.</a:t>
            </a:r>
          </a:p>
          <a:p>
            <a:pPr>
              <a:defRPr/>
            </a:pP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30A4E49-B800-6406-7987-05528EEB4997}"/>
              </a:ext>
            </a:extLst>
          </p:cNvPr>
          <p:cNvSpPr>
            <a:spLocks noGrp="1"/>
          </p:cNvSpPr>
          <p:nvPr>
            <p:ph type="title"/>
          </p:nvPr>
        </p:nvSpPr>
        <p:spPr>
          <a:xfrm>
            <a:off x="280988" y="685800"/>
            <a:ext cx="8382000" cy="704850"/>
          </a:xfrm>
        </p:spPr>
        <p:txBody>
          <a:bodyPr/>
          <a:lstStyle/>
          <a:p>
            <a:pPr algn="ctr" eaLnBrk="1" hangingPunct="1"/>
            <a:r>
              <a:rPr lang="en-US" altLang="en-US" sz="4000" dirty="0"/>
              <a:t>Federal Income Tax</a:t>
            </a:r>
          </a:p>
        </p:txBody>
      </p:sp>
      <p:sp>
        <p:nvSpPr>
          <p:cNvPr id="3" name="Content Placeholder 2">
            <a:extLst>
              <a:ext uri="{FF2B5EF4-FFF2-40B4-BE49-F238E27FC236}">
                <a16:creationId xmlns:a16="http://schemas.microsoft.com/office/drawing/2014/main" id="{AC477CA9-B620-C491-60AC-F5BDADC40A41}"/>
              </a:ext>
            </a:extLst>
          </p:cNvPr>
          <p:cNvSpPr>
            <a:spLocks noGrp="1"/>
          </p:cNvSpPr>
          <p:nvPr>
            <p:ph idx="1"/>
          </p:nvPr>
        </p:nvSpPr>
        <p:spPr>
          <a:xfrm>
            <a:off x="131763" y="1296988"/>
            <a:ext cx="8991600" cy="5257800"/>
          </a:xfrm>
        </p:spPr>
        <p:txBody>
          <a:bodyPr>
            <a:normAutofit/>
          </a:bodyPr>
          <a:lstStyle/>
          <a:p>
            <a:pPr marL="0" indent="0" algn="ctr">
              <a:buFont typeface="Wingdings 2" panose="05020102010507070707" pitchFamily="18" charset="2"/>
              <a:buNone/>
              <a:defRPr/>
            </a:pPr>
            <a:r>
              <a:rPr lang="en-US" sz="2200" b="1" dirty="0">
                <a:latin typeface="+mj-lt"/>
              </a:rPr>
              <a:t>Tax brackets, tax rates change and Alternative Minimum Tax.</a:t>
            </a:r>
            <a:endParaRPr lang="en-US" sz="2200" dirty="0">
              <a:latin typeface="+mj-lt"/>
            </a:endParaRPr>
          </a:p>
          <a:p>
            <a:pPr marL="0" indent="0">
              <a:buFont typeface="Wingdings 2" panose="05020102010507070707" pitchFamily="18" charset="2"/>
              <a:buNone/>
              <a:defRPr/>
            </a:pPr>
            <a:r>
              <a:rPr lang="en-US" sz="2200" dirty="0"/>
              <a:t>	</a:t>
            </a:r>
            <a:endParaRPr lang="en-US" sz="2000" dirty="0"/>
          </a:p>
        </p:txBody>
      </p:sp>
      <p:sp>
        <p:nvSpPr>
          <p:cNvPr id="6" name="Footer Placeholder 3">
            <a:extLst>
              <a:ext uri="{FF2B5EF4-FFF2-40B4-BE49-F238E27FC236}">
                <a16:creationId xmlns:a16="http://schemas.microsoft.com/office/drawing/2014/main" id="{F0871EA4-F4C4-4409-EE13-BB5217C40935}"/>
              </a:ext>
            </a:extLst>
          </p:cNvPr>
          <p:cNvSpPr>
            <a:spLocks noGrp="1"/>
          </p:cNvSpPr>
          <p:nvPr>
            <p:ph type="ftr" sz="quarter" idx="11"/>
          </p:nvPr>
        </p:nvSpPr>
        <p:spPr>
          <a:xfrm>
            <a:off x="304800" y="392113"/>
            <a:ext cx="4419600" cy="438150"/>
          </a:xfrm>
        </p:spPr>
        <p:txBody>
          <a:bodyPr/>
          <a:lstStyle/>
          <a:p>
            <a:pPr>
              <a:defRPr/>
            </a:pPr>
            <a:r>
              <a:rPr lang="en-US" sz="2000" i="1" dirty="0"/>
              <a:t>  The Law Offices of David R. Okrent</a:t>
            </a:r>
          </a:p>
        </p:txBody>
      </p:sp>
      <p:pic>
        <p:nvPicPr>
          <p:cNvPr id="5" name="Picture 4">
            <a:extLst>
              <a:ext uri="{FF2B5EF4-FFF2-40B4-BE49-F238E27FC236}">
                <a16:creationId xmlns:a16="http://schemas.microsoft.com/office/drawing/2014/main" id="{A9A126EA-CED7-0DDD-CCB9-0ADF518B3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4992" y="1948268"/>
            <a:ext cx="8558212" cy="4519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9BA65F4A-1CA1-8630-8463-FEA0C7CACEE6}"/>
              </a:ext>
            </a:extLst>
          </p:cNvPr>
          <p:cNvSpPr>
            <a:spLocks noGrp="1"/>
          </p:cNvSpPr>
          <p:nvPr>
            <p:ph type="title"/>
          </p:nvPr>
        </p:nvSpPr>
        <p:spPr>
          <a:xfrm>
            <a:off x="304800" y="838200"/>
            <a:ext cx="8382000" cy="704850"/>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Federal Income Tax</a:t>
            </a:r>
          </a:p>
        </p:txBody>
      </p:sp>
      <p:sp>
        <p:nvSpPr>
          <p:cNvPr id="3" name="Content Placeholder 2">
            <a:extLst>
              <a:ext uri="{FF2B5EF4-FFF2-40B4-BE49-F238E27FC236}">
                <a16:creationId xmlns:a16="http://schemas.microsoft.com/office/drawing/2014/main" id="{585E9DBB-E3B9-5233-C6C9-C1CD40CF6EDA}"/>
              </a:ext>
            </a:extLst>
          </p:cNvPr>
          <p:cNvSpPr>
            <a:spLocks noGrp="1"/>
          </p:cNvSpPr>
          <p:nvPr>
            <p:ph idx="1"/>
          </p:nvPr>
        </p:nvSpPr>
        <p:spPr>
          <a:xfrm>
            <a:off x="647700" y="2362200"/>
            <a:ext cx="7848600" cy="3124200"/>
          </a:xfrm>
        </p:spPr>
        <p:txBody>
          <a:bodyPr>
            <a:normAutofit/>
          </a:bodyPr>
          <a:lstStyle/>
          <a:p>
            <a:pPr>
              <a:defRPr/>
            </a:pPr>
            <a:r>
              <a:rPr lang="en-US" sz="2000" b="1" dirty="0">
                <a:latin typeface="Times New Roman" panose="02020603050405020304" pitchFamily="18" charset="0"/>
                <a:cs typeface="Times New Roman" panose="02020603050405020304" pitchFamily="18" charset="0"/>
              </a:rPr>
              <a:t>Personal and dependent exemptions are eliminated in accordance with the  Tax Cuts and Jobs Act of 2017 (TCJA).</a:t>
            </a:r>
            <a:endParaRPr lang="en-US" sz="20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en-US" sz="2000"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Standard deduction increases - </a:t>
            </a:r>
            <a:r>
              <a:rPr lang="en-US" sz="2000" dirty="0">
                <a:latin typeface="Times New Roman" panose="02020603050405020304" pitchFamily="18" charset="0"/>
                <a:cs typeface="Times New Roman" panose="02020603050405020304" pitchFamily="18" charset="0"/>
              </a:rPr>
              <a:t>$15,000 for a single taxpayer, $22,500 for a head of household taxpayer and $30,000 for taxpayers who file jointly, and the additional standard deduction amount for the aged or the blind is $2,000 if single or head of household and $1,600 if married.</a:t>
            </a:r>
          </a:p>
        </p:txBody>
      </p:sp>
      <p:sp>
        <p:nvSpPr>
          <p:cNvPr id="6" name="Footer Placeholder 3">
            <a:extLst>
              <a:ext uri="{FF2B5EF4-FFF2-40B4-BE49-F238E27FC236}">
                <a16:creationId xmlns:a16="http://schemas.microsoft.com/office/drawing/2014/main" id="{FA4D9D74-6DDB-9B86-626B-3F1E80212666}"/>
              </a:ext>
            </a:extLst>
          </p:cNvPr>
          <p:cNvSpPr>
            <a:spLocks noGrp="1"/>
          </p:cNvSpPr>
          <p:nvPr>
            <p:ph type="ftr" sz="quarter" idx="11"/>
          </p:nvPr>
        </p:nvSpPr>
        <p:spPr>
          <a:xfrm>
            <a:off x="228600" y="19050"/>
            <a:ext cx="4419600" cy="438150"/>
          </a:xfrm>
        </p:spPr>
        <p:txBody>
          <a:body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id="{84BD8F41-8B17-8E89-7211-86CE711F71F3}"/>
              </a:ext>
            </a:extLst>
          </p:cNvPr>
          <p:cNvSpPr>
            <a:spLocks noGrp="1"/>
          </p:cNvSpPr>
          <p:nvPr>
            <p:ph idx="1"/>
          </p:nvPr>
        </p:nvSpPr>
        <p:spPr>
          <a:xfrm>
            <a:off x="233363" y="1533525"/>
            <a:ext cx="8726487" cy="4267200"/>
          </a:xfrm>
        </p:spPr>
        <p:txBody>
          <a:bodyPr/>
          <a:lstStyle/>
          <a:p>
            <a:pPr>
              <a:defRPr/>
            </a:pPr>
            <a:r>
              <a:rPr lang="en-US" altLang="en-US" sz="2000" b="1" dirty="0">
                <a:latin typeface="Times New Roman" panose="02020603050405020304" pitchFamily="18" charset="0"/>
                <a:cs typeface="Times New Roman" panose="02020603050405020304" pitchFamily="18" charset="0"/>
              </a:rPr>
              <a:t>Itemized deductions eliminated, limited or modified</a:t>
            </a:r>
          </a:p>
          <a:p>
            <a:pPr lvl="1">
              <a:buClr>
                <a:schemeClr val="accent3"/>
              </a:buClr>
              <a:defRPr/>
            </a:pPr>
            <a:r>
              <a:rPr lang="en-US" altLang="en-US" sz="2000" dirty="0">
                <a:latin typeface="Times New Roman" panose="02020603050405020304" pitchFamily="18" charset="0"/>
                <a:cs typeface="Times New Roman" panose="02020603050405020304" pitchFamily="18" charset="0"/>
              </a:rPr>
              <a:t>Miscellaneous itemized deductions eliminated</a:t>
            </a:r>
          </a:p>
          <a:p>
            <a:pPr lvl="1">
              <a:buClr>
                <a:schemeClr val="accent3"/>
              </a:buClr>
              <a:defRPr/>
            </a:pPr>
            <a:r>
              <a:rPr lang="en-US" altLang="en-US" sz="2000" dirty="0">
                <a:latin typeface="Times New Roman" panose="02020603050405020304" pitchFamily="18" charset="0"/>
                <a:cs typeface="Times New Roman" panose="02020603050405020304" pitchFamily="18" charset="0"/>
              </a:rPr>
              <a:t>Eliminated Employee business expenses, including Tax preparation fees, Investment interest expenses.</a:t>
            </a:r>
          </a:p>
          <a:p>
            <a:pPr lvl="1">
              <a:buClr>
                <a:schemeClr val="accent3"/>
              </a:buClr>
              <a:defRPr/>
            </a:pPr>
            <a:r>
              <a:rPr lang="en-US" altLang="en-US" sz="2000" dirty="0">
                <a:latin typeface="Times New Roman" panose="02020603050405020304" pitchFamily="18" charset="0"/>
                <a:cs typeface="Times New Roman" panose="02020603050405020304" pitchFamily="18" charset="0"/>
              </a:rPr>
              <a:t>Eliminated Personal casualty and theft losses (except for certain losses in certain federally declared disaster areas).</a:t>
            </a:r>
          </a:p>
          <a:p>
            <a:pPr lvl="1">
              <a:buClr>
                <a:schemeClr val="accent3"/>
              </a:buClr>
              <a:defRPr/>
            </a:pPr>
            <a:r>
              <a:rPr lang="en-US" altLang="en-US" sz="2000" dirty="0">
                <a:latin typeface="Times New Roman" panose="02020603050405020304" pitchFamily="18" charset="0"/>
                <a:cs typeface="Times New Roman" panose="02020603050405020304" pitchFamily="18" charset="0"/>
              </a:rPr>
              <a:t> State and local income taxes total $10,000 ($5,000 if MFS).</a:t>
            </a:r>
          </a:p>
          <a:p>
            <a:pPr lvl="1">
              <a:buClr>
                <a:schemeClr val="accent3"/>
              </a:buClr>
              <a:defRPr/>
            </a:pPr>
            <a:r>
              <a:rPr lang="en-US" altLang="en-US" sz="2000" dirty="0">
                <a:latin typeface="Times New Roman" panose="02020603050405020304" pitchFamily="18" charset="0"/>
                <a:cs typeface="Times New Roman" panose="02020603050405020304" pitchFamily="18" charset="0"/>
              </a:rPr>
              <a:t>Home mortgage interest new home mortgage is limited to interest on a maximum of $750,000 ($375,000 if Married filing separately) and not on home equity Loans unless used to improve home.</a:t>
            </a:r>
          </a:p>
          <a:p>
            <a:pPr lvl="1">
              <a:buClr>
                <a:schemeClr val="accent3"/>
              </a:buClr>
              <a:defRPr/>
            </a:pPr>
            <a:r>
              <a:rPr lang="en-US" altLang="en-US" sz="2000" dirty="0">
                <a:latin typeface="Times New Roman" panose="02020603050405020304" pitchFamily="18" charset="0"/>
                <a:cs typeface="Times New Roman" panose="02020603050405020304" pitchFamily="18" charset="0"/>
              </a:rPr>
              <a:t> Charitable contributions: When you donate cash to a public charity, the general deduction is up to 60% of adjusted gross income. Appreciated assets held for &gt;1 year are generally deductible at fair market value, up to 30% of adjusted gross income.</a:t>
            </a:r>
          </a:p>
          <a:p>
            <a:pPr lvl="1">
              <a:buClr>
                <a:schemeClr val="accent3"/>
              </a:buClr>
              <a:defRPr/>
            </a:pPr>
            <a:r>
              <a:rPr lang="en-US" altLang="en-US" sz="2000" dirty="0">
                <a:latin typeface="Times New Roman" panose="02020603050405020304" pitchFamily="18" charset="0"/>
                <a:cs typeface="Times New Roman" panose="02020603050405020304" pitchFamily="18" charset="0"/>
              </a:rPr>
              <a:t>Gambling Losses any otherwise allowable deduction incurred</a:t>
            </a:r>
          </a:p>
        </p:txBody>
      </p:sp>
      <p:sp>
        <p:nvSpPr>
          <p:cNvPr id="6" name="Footer Placeholder 3">
            <a:extLst>
              <a:ext uri="{FF2B5EF4-FFF2-40B4-BE49-F238E27FC236}">
                <a16:creationId xmlns:a16="http://schemas.microsoft.com/office/drawing/2014/main" id="{04EEB331-1CCB-B590-B433-B5D28E83223D}"/>
              </a:ext>
            </a:extLst>
          </p:cNvPr>
          <p:cNvSpPr>
            <a:spLocks noGrp="1"/>
          </p:cNvSpPr>
          <p:nvPr>
            <p:ph type="ftr" sz="quarter" idx="11"/>
          </p:nvPr>
        </p:nvSpPr>
        <p:spPr>
          <a:xfrm>
            <a:off x="228600" y="57150"/>
            <a:ext cx="4419600" cy="438150"/>
          </a:xfrm>
        </p:spPr>
        <p:txBody>
          <a:bodyPr/>
          <a:lstStyle/>
          <a:p>
            <a:pPr>
              <a:defRPr/>
            </a:pPr>
            <a:r>
              <a:rPr lang="en-US" sz="2000" i="1" dirty="0"/>
              <a:t>  The Law Offices of David R. Okrent</a:t>
            </a:r>
          </a:p>
        </p:txBody>
      </p:sp>
      <p:sp>
        <p:nvSpPr>
          <p:cNvPr id="7" name="Title 1">
            <a:extLst>
              <a:ext uri="{FF2B5EF4-FFF2-40B4-BE49-F238E27FC236}">
                <a16:creationId xmlns:a16="http://schemas.microsoft.com/office/drawing/2014/main" id="{3EA7D204-9286-6892-C61C-D0B20801B112}"/>
              </a:ext>
            </a:extLst>
          </p:cNvPr>
          <p:cNvSpPr txBox="1">
            <a:spLocks/>
          </p:cNvSpPr>
          <p:nvPr/>
        </p:nvSpPr>
        <p:spPr bwMode="auto">
          <a:xfrm>
            <a:off x="265113" y="457200"/>
            <a:ext cx="8382000" cy="704850"/>
          </a:xfrm>
          <a:prstGeom prst="rect">
            <a:avLst/>
          </a:prstGeom>
          <a:noFill/>
          <a:ln>
            <a:noFill/>
          </a:ln>
        </p:spPr>
        <p:txBody>
          <a:bodyPr lIns="0" rIns="0" bIns="0" anchor="b">
            <a:normAutofit fontScale="975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3600" dirty="0">
                <a:latin typeface="Times New Roman" panose="02020603050405020304" pitchFamily="18" charset="0"/>
                <a:cs typeface="Times New Roman" panose="02020603050405020304" pitchFamily="18" charset="0"/>
              </a:rPr>
              <a:t>Federal Income Tax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75E778E0-D52D-623C-3223-E8229D0DF310}"/>
              </a:ext>
            </a:extLst>
          </p:cNvPr>
          <p:cNvSpPr>
            <a:spLocks noGrp="1"/>
          </p:cNvSpPr>
          <p:nvPr>
            <p:ph type="title"/>
          </p:nvPr>
        </p:nvSpPr>
        <p:spPr>
          <a:xfrm>
            <a:off x="381000" y="490538"/>
            <a:ext cx="8382000" cy="704850"/>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Federal Income Tax</a:t>
            </a:r>
          </a:p>
        </p:txBody>
      </p:sp>
      <p:sp>
        <p:nvSpPr>
          <p:cNvPr id="39939" name="Content Placeholder 2">
            <a:extLst>
              <a:ext uri="{FF2B5EF4-FFF2-40B4-BE49-F238E27FC236}">
                <a16:creationId xmlns:a16="http://schemas.microsoft.com/office/drawing/2014/main" id="{5B0132EA-867A-56DA-D188-7EC7533B86D4}"/>
              </a:ext>
            </a:extLst>
          </p:cNvPr>
          <p:cNvSpPr>
            <a:spLocks noGrp="1"/>
          </p:cNvSpPr>
          <p:nvPr>
            <p:ph idx="1"/>
          </p:nvPr>
        </p:nvSpPr>
        <p:spPr>
          <a:xfrm>
            <a:off x="284163" y="1447800"/>
            <a:ext cx="8783637" cy="2619375"/>
          </a:xfrm>
        </p:spPr>
        <p:txBody>
          <a:bodyPr/>
          <a:lstStyle/>
          <a:p>
            <a:pPr>
              <a:defRPr/>
            </a:pPr>
            <a:r>
              <a:rPr lang="en-US" altLang="en-US" sz="2000" b="1" dirty="0">
                <a:latin typeface="Times New Roman" panose="02020603050405020304" pitchFamily="18" charset="0"/>
                <a:cs typeface="Times New Roman" panose="02020603050405020304" pitchFamily="18" charset="0"/>
              </a:rPr>
              <a:t>Itemized deductions eliminated, limited or modified (continued)</a:t>
            </a:r>
          </a:p>
          <a:p>
            <a:pPr lvl="1">
              <a:buClr>
                <a:schemeClr val="accent3"/>
              </a:buClr>
              <a:defRPr/>
            </a:pPr>
            <a:r>
              <a:rPr lang="en-US" altLang="en-US" sz="2000" b="1" dirty="0">
                <a:latin typeface="Times New Roman" panose="02020603050405020304" pitchFamily="18" charset="0"/>
                <a:cs typeface="Times New Roman" panose="02020603050405020304" pitchFamily="18" charset="0"/>
              </a:rPr>
              <a:t>Medical expenses threshold for 2025 is 7.5% of AGI.</a:t>
            </a:r>
          </a:p>
          <a:p>
            <a:pPr lvl="2">
              <a:buClr>
                <a:schemeClr val="accent3"/>
              </a:buClr>
              <a:defRPr/>
            </a:pPr>
            <a:r>
              <a:rPr lang="en-US" altLang="en-US" sz="1700" dirty="0">
                <a:latin typeface="Times New Roman" panose="02020603050405020304" pitchFamily="18" charset="0"/>
                <a:cs typeface="Times New Roman" panose="02020603050405020304" pitchFamily="18" charset="0"/>
              </a:rPr>
              <a:t>Home Care</a:t>
            </a:r>
          </a:p>
          <a:p>
            <a:pPr lvl="2">
              <a:buClr>
                <a:schemeClr val="accent3"/>
              </a:buClr>
              <a:defRPr/>
            </a:pPr>
            <a:r>
              <a:rPr lang="en-US" altLang="en-US" sz="1700" dirty="0">
                <a:latin typeface="Times New Roman" panose="02020603050405020304" pitchFamily="18" charset="0"/>
                <a:cs typeface="Times New Roman" panose="02020603050405020304" pitchFamily="18" charset="0"/>
              </a:rPr>
              <a:t>Assisted Living – (part of cost - consult with Assisted Living Facility)</a:t>
            </a:r>
          </a:p>
          <a:p>
            <a:pPr lvl="2">
              <a:buClr>
                <a:schemeClr val="accent3"/>
              </a:buClr>
              <a:defRPr/>
            </a:pPr>
            <a:r>
              <a:rPr lang="en-US" altLang="en-US" sz="1700" dirty="0">
                <a:latin typeface="Times New Roman" panose="02020603050405020304" pitchFamily="18" charset="0"/>
                <a:cs typeface="Times New Roman" panose="02020603050405020304" pitchFamily="18" charset="0"/>
              </a:rPr>
              <a:t>Long Term Care Insurance – Qualified Plan</a:t>
            </a:r>
          </a:p>
          <a:p>
            <a:pPr lvl="3">
              <a:defRPr/>
            </a:pPr>
            <a:r>
              <a:rPr lang="en-US" altLang="en-US" sz="1700" dirty="0">
                <a:latin typeface="Times New Roman" panose="02020603050405020304" pitchFamily="18" charset="0"/>
                <a:cs typeface="Times New Roman" panose="02020603050405020304" pitchFamily="18" charset="0"/>
              </a:rPr>
              <a:t>New York permits a credit for 20% of premium paid for qualifying long term care insurance, with a maximum of $1,500.00 and AGI is below $250,000</a:t>
            </a:r>
            <a:endParaRPr lang="en-US" altLang="en-US" sz="1700" b="1" dirty="0">
              <a:latin typeface="Times New Roman" panose="02020603050405020304" pitchFamily="18" charset="0"/>
              <a:cs typeface="Times New Roman" panose="02020603050405020304" pitchFamily="18" charset="0"/>
            </a:endParaRPr>
          </a:p>
          <a:p>
            <a:pPr lvl="3">
              <a:defRPr/>
            </a:pPr>
            <a:r>
              <a:rPr lang="en-US" altLang="en-US" sz="1700" dirty="0">
                <a:latin typeface="Times New Roman" panose="02020603050405020304" pitchFamily="18" charset="0"/>
                <a:cs typeface="Times New Roman" panose="02020603050405020304" pitchFamily="18" charset="0"/>
              </a:rPr>
              <a:t>Federal Deduction:</a:t>
            </a:r>
            <a:endParaRPr lang="en-US" altLang="en-US" sz="17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3894724-BF5F-4305-C842-3B4067A7F5CA}"/>
              </a:ext>
            </a:extLst>
          </p:cNvPr>
          <p:cNvGraphicFramePr>
            <a:graphicFrameLocks noGrp="1"/>
          </p:cNvGraphicFramePr>
          <p:nvPr/>
        </p:nvGraphicFramePr>
        <p:xfrm>
          <a:off x="1752600" y="3998913"/>
          <a:ext cx="6435725" cy="2466973"/>
        </p:xfrm>
        <a:graphic>
          <a:graphicData uri="http://schemas.openxmlformats.org/drawingml/2006/table">
            <a:tbl>
              <a:tblPr/>
              <a:tblGrid>
                <a:gridCol w="3616324">
                  <a:extLst>
                    <a:ext uri="{9D8B030D-6E8A-4147-A177-3AD203B41FA5}">
                      <a16:colId xmlns:a16="http://schemas.microsoft.com/office/drawing/2014/main" val="20000"/>
                    </a:ext>
                  </a:extLst>
                </a:gridCol>
                <a:gridCol w="2819401">
                  <a:extLst>
                    <a:ext uri="{9D8B030D-6E8A-4147-A177-3AD203B41FA5}">
                      <a16:colId xmlns:a16="http://schemas.microsoft.com/office/drawing/2014/main" val="20001"/>
                    </a:ext>
                  </a:extLst>
                </a:gridCol>
              </a:tblGrid>
              <a:tr h="243903">
                <a:tc>
                  <a:txBody>
                    <a:bodyPr/>
                    <a:lstStyle/>
                    <a:p>
                      <a:pPr algn="l"/>
                      <a:r>
                        <a:rPr lang="en-US" sz="1600" u="sng" dirty="0">
                          <a:effectLst/>
                          <a:latin typeface="Times New Roman" panose="02020603050405020304" pitchFamily="18" charset="0"/>
                          <a:cs typeface="Times New Roman" panose="02020603050405020304" pitchFamily="18" charset="0"/>
                        </a:rPr>
                        <a:t>Attained age before end of Year</a:t>
                      </a:r>
                    </a:p>
                  </a:txBody>
                  <a:tcPr marL="0" marR="0" marT="0" marB="0" anchor="ctr">
                    <a:lnL>
                      <a:noFill/>
                    </a:lnL>
                    <a:lnR>
                      <a:noFill/>
                    </a:lnR>
                    <a:lnT>
                      <a:noFill/>
                    </a:lnT>
                    <a:lnB>
                      <a:noFill/>
                    </a:lnB>
                    <a:solidFill>
                      <a:srgbClr val="FFFFFF"/>
                    </a:solidFill>
                  </a:tcPr>
                </a:tc>
                <a:tc>
                  <a:txBody>
                    <a:bodyPr/>
                    <a:lstStyle/>
                    <a:p>
                      <a:pPr algn="l"/>
                      <a:r>
                        <a:rPr lang="en-US" sz="1600" u="sng" dirty="0">
                          <a:effectLst/>
                          <a:latin typeface="Times New Roman" panose="02020603050405020304" pitchFamily="18" charset="0"/>
                          <a:cs typeface="Times New Roman" panose="02020603050405020304" pitchFamily="18" charset="0"/>
                        </a:rPr>
                        <a:t>Maximum deduction for year</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444614">
                <a:tc>
                  <a:txBody>
                    <a:bodyPr/>
                    <a:lstStyle/>
                    <a:p>
                      <a:pPr algn="l"/>
                      <a:r>
                        <a:rPr lang="en-US" sz="1600" dirty="0">
                          <a:effectLst/>
                          <a:latin typeface="Times New Roman" panose="02020603050405020304" pitchFamily="18" charset="0"/>
                          <a:cs typeface="Times New Roman" panose="02020603050405020304" pitchFamily="18" charset="0"/>
                        </a:rPr>
                        <a:t>40 or less</a:t>
                      </a:r>
                    </a:p>
                  </a:txBody>
                  <a:tcPr marL="0" marR="0" marT="0" marB="0" anchor="ctr">
                    <a:lnL>
                      <a:noFill/>
                    </a:lnL>
                    <a:lnR>
                      <a:noFill/>
                    </a:lnR>
                    <a:lnT>
                      <a:noFill/>
                    </a:lnT>
                    <a:lnB>
                      <a:noFill/>
                    </a:lnB>
                    <a:solidFill>
                      <a:srgbClr val="FFFFFF"/>
                    </a:solidFill>
                  </a:tcPr>
                </a:tc>
                <a:tc>
                  <a:txBody>
                    <a:bodyPr/>
                    <a:lstStyle/>
                    <a:p>
                      <a:pPr algn="ctr"/>
                      <a:r>
                        <a:rPr lang="en-US" sz="1600" dirty="0">
                          <a:effectLst/>
                          <a:latin typeface="Times New Roman" panose="02020603050405020304" pitchFamily="18" charset="0"/>
                          <a:cs typeface="Times New Roman" panose="02020603050405020304" pitchFamily="18" charset="0"/>
                        </a:rPr>
                        <a:t>$480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444614">
                <a:tc>
                  <a:txBody>
                    <a:bodyPr/>
                    <a:lstStyle/>
                    <a:p>
                      <a:pPr algn="l"/>
                      <a:r>
                        <a:rPr lang="en-US" sz="1600" dirty="0">
                          <a:effectLst/>
                          <a:latin typeface="Times New Roman" panose="02020603050405020304" pitchFamily="18" charset="0"/>
                          <a:cs typeface="Times New Roman" panose="02020603050405020304" pitchFamily="18" charset="0"/>
                        </a:rPr>
                        <a:t>More than 40 but not more than 50</a:t>
                      </a:r>
                    </a:p>
                  </a:txBody>
                  <a:tcPr marL="0" marR="0" marT="0" marB="0" anchor="ctr">
                    <a:lnL>
                      <a:noFill/>
                    </a:lnL>
                    <a:lnR>
                      <a:noFill/>
                    </a:lnR>
                    <a:lnT>
                      <a:noFill/>
                    </a:lnT>
                    <a:lnB>
                      <a:noFill/>
                    </a:lnB>
                    <a:solidFill>
                      <a:srgbClr val="FFFFFF"/>
                    </a:solidFill>
                  </a:tcPr>
                </a:tc>
                <a:tc>
                  <a:txBody>
                    <a:bodyPr/>
                    <a:lstStyle/>
                    <a:p>
                      <a:pPr algn="ctr"/>
                      <a:r>
                        <a:rPr lang="en-US" sz="1600" dirty="0">
                          <a:effectLst/>
                          <a:latin typeface="Times New Roman" panose="02020603050405020304" pitchFamily="18" charset="0"/>
                          <a:cs typeface="Times New Roman" panose="02020603050405020304" pitchFamily="18" charset="0"/>
                        </a:rPr>
                        <a:t>$900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444614">
                <a:tc>
                  <a:txBody>
                    <a:bodyPr/>
                    <a:lstStyle/>
                    <a:p>
                      <a:pPr algn="l"/>
                      <a:r>
                        <a:rPr lang="en-US" sz="1600" dirty="0">
                          <a:effectLst/>
                          <a:latin typeface="Times New Roman" panose="02020603050405020304" pitchFamily="18" charset="0"/>
                          <a:cs typeface="Times New Roman" panose="02020603050405020304" pitchFamily="18" charset="0"/>
                        </a:rPr>
                        <a:t>More than 50 but not more than 60</a:t>
                      </a:r>
                    </a:p>
                  </a:txBody>
                  <a:tcPr marL="0" marR="0" marT="0" marB="0" anchor="ctr">
                    <a:lnL>
                      <a:noFill/>
                    </a:lnL>
                    <a:lnR>
                      <a:noFill/>
                    </a:lnR>
                    <a:lnT>
                      <a:noFill/>
                    </a:lnT>
                    <a:lnB>
                      <a:noFill/>
                    </a:lnB>
                    <a:solidFill>
                      <a:srgbClr val="FFFFFF"/>
                    </a:solidFill>
                  </a:tcPr>
                </a:tc>
                <a:tc>
                  <a:txBody>
                    <a:bodyPr/>
                    <a:lstStyle/>
                    <a:p>
                      <a:pPr algn="ctr"/>
                      <a:r>
                        <a:rPr lang="en-US" sz="1600" dirty="0">
                          <a:effectLst/>
                          <a:latin typeface="Times New Roman" panose="02020603050405020304" pitchFamily="18" charset="0"/>
                          <a:cs typeface="Times New Roman" panose="02020603050405020304" pitchFamily="18" charset="0"/>
                        </a:rPr>
                        <a:t>$1,800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444614">
                <a:tc>
                  <a:txBody>
                    <a:bodyPr/>
                    <a:lstStyle/>
                    <a:p>
                      <a:pPr algn="l"/>
                      <a:r>
                        <a:rPr lang="en-US" sz="1600" dirty="0">
                          <a:effectLst/>
                          <a:latin typeface="Times New Roman" panose="02020603050405020304" pitchFamily="18" charset="0"/>
                          <a:cs typeface="Times New Roman" panose="02020603050405020304" pitchFamily="18" charset="0"/>
                        </a:rPr>
                        <a:t>More than 60 but not more than 70</a:t>
                      </a:r>
                    </a:p>
                  </a:txBody>
                  <a:tcPr marL="0" marR="0" marT="0" marB="0" anchor="ctr">
                    <a:lnL>
                      <a:noFill/>
                    </a:lnL>
                    <a:lnR>
                      <a:noFill/>
                    </a:lnR>
                    <a:lnT>
                      <a:noFill/>
                    </a:lnT>
                    <a:lnB>
                      <a:noFill/>
                    </a:lnB>
                    <a:solidFill>
                      <a:srgbClr val="FFFFFF"/>
                    </a:solidFill>
                  </a:tcPr>
                </a:tc>
                <a:tc>
                  <a:txBody>
                    <a:bodyPr/>
                    <a:lstStyle/>
                    <a:p>
                      <a:pPr algn="ctr"/>
                      <a:r>
                        <a:rPr lang="en-US" sz="1600" dirty="0">
                          <a:effectLst/>
                          <a:latin typeface="Times New Roman" panose="02020603050405020304" pitchFamily="18" charset="0"/>
                          <a:cs typeface="Times New Roman" panose="02020603050405020304" pitchFamily="18" charset="0"/>
                        </a:rPr>
                        <a:t>$4,810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4"/>
                  </a:ext>
                </a:extLst>
              </a:tr>
              <a:tr h="444614">
                <a:tc>
                  <a:txBody>
                    <a:bodyPr/>
                    <a:lstStyle/>
                    <a:p>
                      <a:pPr algn="l"/>
                      <a:r>
                        <a:rPr lang="en-US" sz="1600" dirty="0">
                          <a:effectLst/>
                          <a:latin typeface="Times New Roman" panose="02020603050405020304" pitchFamily="18" charset="0"/>
                          <a:cs typeface="Times New Roman" panose="02020603050405020304" pitchFamily="18" charset="0"/>
                        </a:rPr>
                        <a:t>More than 70</a:t>
                      </a:r>
                    </a:p>
                  </a:txBody>
                  <a:tcPr marL="0" marR="0" marT="0" marB="0" anchor="ctr">
                    <a:lnL>
                      <a:noFill/>
                    </a:lnL>
                    <a:lnR>
                      <a:noFill/>
                    </a:lnR>
                    <a:lnT>
                      <a:noFill/>
                    </a:lnT>
                    <a:lnB>
                      <a:noFill/>
                    </a:lnB>
                    <a:solidFill>
                      <a:srgbClr val="FFFFFF"/>
                    </a:solidFill>
                  </a:tcPr>
                </a:tc>
                <a:tc>
                  <a:txBody>
                    <a:bodyPr/>
                    <a:lstStyle/>
                    <a:p>
                      <a:pPr algn="ctr"/>
                      <a:r>
                        <a:rPr lang="en-US" sz="1600" dirty="0">
                          <a:effectLst/>
                          <a:latin typeface="Times New Roman" panose="02020603050405020304" pitchFamily="18" charset="0"/>
                          <a:cs typeface="Times New Roman" panose="02020603050405020304" pitchFamily="18" charset="0"/>
                        </a:rPr>
                        <a:t>$6,020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119825" name="Rectangle 1">
            <a:extLst>
              <a:ext uri="{FF2B5EF4-FFF2-40B4-BE49-F238E27FC236}">
                <a16:creationId xmlns:a16="http://schemas.microsoft.com/office/drawing/2014/main" id="{C99BE818-F3F0-9AA5-CF27-90A79D6A3973}"/>
              </a:ext>
            </a:extLst>
          </p:cNvPr>
          <p:cNvSpPr>
            <a:spLocks noChangeArrowheads="1"/>
          </p:cNvSpPr>
          <p:nvPr/>
        </p:nvSpPr>
        <p:spPr bwMode="auto">
          <a:xfrm>
            <a:off x="457200" y="2144713"/>
            <a:ext cx="10744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br>
              <a:rPr lang="en-US" altLang="en-US" dirty="0"/>
            </a:br>
            <a:endParaRPr lang="en-US" altLang="en-US" dirty="0"/>
          </a:p>
        </p:txBody>
      </p:sp>
      <p:sp>
        <p:nvSpPr>
          <p:cNvPr id="119826" name="Footer Placeholder 3">
            <a:extLst>
              <a:ext uri="{FF2B5EF4-FFF2-40B4-BE49-F238E27FC236}">
                <a16:creationId xmlns:a16="http://schemas.microsoft.com/office/drawing/2014/main" id="{7024553F-346D-2FF8-DEA9-B97CC212874F}"/>
              </a:ext>
            </a:extLst>
          </p:cNvPr>
          <p:cNvSpPr txBox="1">
            <a:spLocks noChangeArrowheads="1"/>
          </p:cNvSpPr>
          <p:nvPr/>
        </p:nvSpPr>
        <p:spPr bwMode="auto">
          <a:xfrm>
            <a:off x="228600" y="0"/>
            <a:ext cx="441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i="1" dirty="0">
                <a:solidFill>
                  <a:srgbClr val="045C75"/>
                </a:solidFill>
              </a:rPr>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347014C6-54A5-F100-38F4-2192D389E47E}"/>
              </a:ext>
            </a:extLst>
          </p:cNvPr>
          <p:cNvSpPr>
            <a:spLocks noGrp="1"/>
          </p:cNvSpPr>
          <p:nvPr>
            <p:ph type="title"/>
          </p:nvPr>
        </p:nvSpPr>
        <p:spPr>
          <a:xfrm>
            <a:off x="76200" y="1057275"/>
            <a:ext cx="9029700" cy="704850"/>
          </a:xfrm>
        </p:spPr>
        <p:txBody>
          <a:bodyPr/>
          <a:lstStyle/>
          <a:p>
            <a:pPr algn="ctr"/>
            <a:r>
              <a:rPr lang="en-US" altLang="en-US" sz="3600" dirty="0">
                <a:latin typeface="Times New Roman" panose="02020603050405020304" pitchFamily="18" charset="0"/>
                <a:cs typeface="Times New Roman" panose="02020603050405020304" pitchFamily="18" charset="0"/>
              </a:rPr>
              <a:t>Inheriting IRA’s and Retirement Plans &amp; the “SECURE” Act: 10 year pay out with exceptions</a:t>
            </a:r>
          </a:p>
        </p:txBody>
      </p:sp>
      <p:sp>
        <p:nvSpPr>
          <p:cNvPr id="135171" name="Content Placeholder 2">
            <a:extLst>
              <a:ext uri="{FF2B5EF4-FFF2-40B4-BE49-F238E27FC236}">
                <a16:creationId xmlns:a16="http://schemas.microsoft.com/office/drawing/2014/main" id="{D1BF6B2D-BCF1-99AD-D1AA-39D970CD8803}"/>
              </a:ext>
            </a:extLst>
          </p:cNvPr>
          <p:cNvSpPr>
            <a:spLocks noGrp="1"/>
          </p:cNvSpPr>
          <p:nvPr>
            <p:ph idx="1"/>
          </p:nvPr>
        </p:nvSpPr>
        <p:spPr>
          <a:xfrm>
            <a:off x="95250" y="1762125"/>
            <a:ext cx="8991600" cy="4752975"/>
          </a:xfrm>
        </p:spPr>
        <p:txBody>
          <a:bodyPr/>
          <a:lstStyle/>
          <a:p>
            <a:pPr>
              <a:buClr>
                <a:schemeClr val="accent3"/>
              </a:buClr>
              <a:defRPr/>
            </a:pPr>
            <a:r>
              <a:rPr lang="en-US" altLang="en-US" sz="1900" b="1" i="1" dirty="0">
                <a:latin typeface="Times New Roman" panose="02020603050405020304" pitchFamily="18" charset="0"/>
                <a:cs typeface="Times New Roman" panose="02020603050405020304" pitchFamily="18" charset="0"/>
              </a:rPr>
              <a:t>In 2019:</a:t>
            </a:r>
          </a:p>
          <a:p>
            <a:pPr lvl="1">
              <a:buClr>
                <a:schemeClr val="accent3"/>
              </a:buClr>
              <a:defRPr/>
            </a:pPr>
            <a:r>
              <a:rPr lang="en-US" altLang="en-US" sz="1700" dirty="0">
                <a:latin typeface="Times New Roman" panose="02020603050405020304" pitchFamily="18" charset="0"/>
                <a:cs typeface="Times New Roman" panose="02020603050405020304" pitchFamily="18" charset="0"/>
              </a:rPr>
              <a:t>On </a:t>
            </a:r>
            <a:r>
              <a:rPr lang="en-US" altLang="en-US" sz="1700" b="1" i="1" dirty="0">
                <a:latin typeface="Times New Roman" panose="02020603050405020304" pitchFamily="18" charset="0"/>
                <a:cs typeface="Times New Roman" panose="02020603050405020304" pitchFamily="18" charset="0"/>
              </a:rPr>
              <a:t>December 20,2019,</a:t>
            </a:r>
            <a:r>
              <a:rPr lang="en-US" altLang="en-US" sz="1700" dirty="0">
                <a:latin typeface="Times New Roman" panose="02020603050405020304" pitchFamily="18" charset="0"/>
                <a:cs typeface="Times New Roman" panose="02020603050405020304" pitchFamily="18" charset="0"/>
              </a:rPr>
              <a:t> the “Further Consolidated Appropriations Act, 2020 (H.R. 1865)” included the Setting Every Community Up for Retirement Enhancement Act of 2019 (</a:t>
            </a:r>
            <a:r>
              <a:rPr lang="en-US" altLang="en-US" sz="1700" b="1" i="1" dirty="0">
                <a:latin typeface="Times New Roman" panose="02020603050405020304" pitchFamily="18" charset="0"/>
                <a:cs typeface="Times New Roman" panose="02020603050405020304" pitchFamily="18" charset="0"/>
              </a:rPr>
              <a:t>the “SECURE Act”</a:t>
            </a:r>
            <a:r>
              <a:rPr lang="en-US" altLang="en-US" sz="1700" dirty="0">
                <a:latin typeface="Times New Roman" panose="02020603050405020304" pitchFamily="18" charset="0"/>
                <a:cs typeface="Times New Roman" panose="02020603050405020304" pitchFamily="18" charset="0"/>
              </a:rPr>
              <a:t>) was enacted. The Act included changes regarding retirement age, retirement plan access and lifetime income options in retirement plans.</a:t>
            </a:r>
          </a:p>
          <a:p>
            <a:pPr>
              <a:buClr>
                <a:schemeClr val="accent3"/>
              </a:buClr>
              <a:defRPr/>
            </a:pPr>
            <a:r>
              <a:rPr lang="en-US" altLang="en-US" sz="1900" b="1" i="1" dirty="0">
                <a:latin typeface="Times New Roman" panose="02020603050405020304" pitchFamily="18" charset="0"/>
                <a:cs typeface="Times New Roman" panose="02020603050405020304" pitchFamily="18" charset="0"/>
              </a:rPr>
              <a:t>In 2022:</a:t>
            </a:r>
          </a:p>
          <a:p>
            <a:pPr lvl="1">
              <a:buClr>
                <a:schemeClr val="accent3"/>
              </a:buClr>
              <a:defRPr/>
            </a:pPr>
            <a:r>
              <a:rPr lang="en-US" altLang="en-US" sz="1700" dirty="0">
                <a:latin typeface="Times New Roman" panose="02020603050405020304" pitchFamily="18" charset="0"/>
                <a:cs typeface="Times New Roman" panose="02020603050405020304" pitchFamily="18" charset="0"/>
              </a:rPr>
              <a:t>On </a:t>
            </a:r>
            <a:r>
              <a:rPr lang="en-US" altLang="en-US" sz="1700" b="1" dirty="0">
                <a:latin typeface="Times New Roman" panose="02020603050405020304" pitchFamily="18" charset="0"/>
                <a:cs typeface="Times New Roman" panose="02020603050405020304" pitchFamily="18" charset="0"/>
              </a:rPr>
              <a:t>2/</a:t>
            </a:r>
            <a:r>
              <a:rPr lang="en-US" altLang="en-US" sz="1700" b="1" i="1" dirty="0">
                <a:latin typeface="Times New Roman" panose="02020603050405020304" pitchFamily="18" charset="0"/>
                <a:cs typeface="Times New Roman" panose="02020603050405020304" pitchFamily="18" charset="0"/>
              </a:rPr>
              <a:t>24/22 </a:t>
            </a:r>
            <a:r>
              <a:rPr lang="en-US" altLang="en-US" sz="1700" dirty="0">
                <a:latin typeface="Times New Roman" panose="02020603050405020304" pitchFamily="18" charset="0"/>
                <a:cs typeface="Times New Roman" panose="02020603050405020304" pitchFamily="18" charset="0"/>
              </a:rPr>
              <a:t>the IRS issued Proposed Regulations.</a:t>
            </a:r>
          </a:p>
          <a:p>
            <a:pPr lvl="1">
              <a:buClr>
                <a:schemeClr val="accent3"/>
              </a:buClr>
              <a:defRPr/>
            </a:pPr>
            <a:r>
              <a:rPr lang="en-US" altLang="en-US" sz="1700" dirty="0">
                <a:latin typeface="Times New Roman" panose="02020603050405020304" pitchFamily="18" charset="0"/>
                <a:cs typeface="Times New Roman" panose="02020603050405020304" pitchFamily="18" charset="0"/>
              </a:rPr>
              <a:t>The IRS has issued Notices</a:t>
            </a:r>
            <a:r>
              <a:rPr lang="en-US" altLang="en-US" sz="1700" i="1" dirty="0">
                <a:latin typeface="Times New Roman" panose="02020603050405020304" pitchFamily="18" charset="0"/>
                <a:cs typeface="Times New Roman" panose="02020603050405020304" pitchFamily="18" charset="0"/>
              </a:rPr>
              <a:t> </a:t>
            </a:r>
            <a:r>
              <a:rPr lang="en-US" altLang="en-US" sz="1700" dirty="0">
                <a:latin typeface="Times New Roman" panose="02020603050405020304" pitchFamily="18" charset="0"/>
                <a:cs typeface="Times New Roman" panose="02020603050405020304" pitchFamily="18" charset="0"/>
              </a:rPr>
              <a:t>which waives the 50% penalty for RMD shortfalls by beneficiary who inherited from an owner who died after their RBD.</a:t>
            </a:r>
          </a:p>
          <a:p>
            <a:pPr lvl="1">
              <a:buClr>
                <a:schemeClr val="accent3"/>
              </a:buClr>
              <a:defRPr/>
            </a:pPr>
            <a:r>
              <a:rPr lang="en-US" altLang="en-US" sz="1700" dirty="0">
                <a:latin typeface="Times New Roman" panose="02020603050405020304" pitchFamily="18" charset="0"/>
                <a:cs typeface="Times New Roman" panose="02020603050405020304" pitchFamily="18" charset="0"/>
              </a:rPr>
              <a:t>On </a:t>
            </a:r>
            <a:r>
              <a:rPr lang="en-US" altLang="en-US" sz="1700" b="1" i="1" dirty="0">
                <a:latin typeface="Times New Roman" panose="02020603050405020304" pitchFamily="18" charset="0"/>
                <a:cs typeface="Times New Roman" panose="02020603050405020304" pitchFamily="18" charset="0"/>
              </a:rPr>
              <a:t>12/29/22</a:t>
            </a:r>
            <a:r>
              <a:rPr lang="en-US" altLang="en-US" sz="1700" b="1" dirty="0">
                <a:latin typeface="Times New Roman" panose="02020603050405020304" pitchFamily="18" charset="0"/>
                <a:cs typeface="Times New Roman" panose="02020603050405020304" pitchFamily="18" charset="0"/>
              </a:rPr>
              <a:t> </a:t>
            </a:r>
            <a:r>
              <a:rPr lang="en-US" altLang="en-US" sz="1700" b="1" i="1" dirty="0">
                <a:latin typeface="Times New Roman" panose="02020603050405020304" pitchFamily="18" charset="0"/>
                <a:cs typeface="Times New Roman" panose="02020603050405020304" pitchFamily="18" charset="0"/>
              </a:rPr>
              <a:t>“SECURE Act 2.0,”</a:t>
            </a:r>
            <a:r>
              <a:rPr lang="en-US" altLang="en-US" sz="1700" i="1" dirty="0">
                <a:latin typeface="Times New Roman" panose="02020603050405020304" pitchFamily="18" charset="0"/>
                <a:cs typeface="Times New Roman" panose="02020603050405020304" pitchFamily="18" charset="0"/>
              </a:rPr>
              <a:t> </a:t>
            </a:r>
            <a:r>
              <a:rPr lang="en-US" altLang="en-US" sz="1700" dirty="0">
                <a:latin typeface="Times New Roman" panose="02020603050405020304" pitchFamily="18" charset="0"/>
                <a:cs typeface="Times New Roman" panose="02020603050405020304" pitchFamily="18" charset="0"/>
              </a:rPr>
              <a:t>contained in Division T of the 2023 Consolidated Appropriations Act (a/k/a CCA, a/k/a Omnibus Bill), H.R.2617, became law further modifying.</a:t>
            </a:r>
          </a:p>
          <a:p>
            <a:pPr>
              <a:buClr>
                <a:schemeClr val="accent3"/>
              </a:buClr>
              <a:defRPr/>
            </a:pPr>
            <a:r>
              <a:rPr lang="en-US" sz="2000" b="1" i="1" dirty="0">
                <a:latin typeface="Times New Roman" panose="02020603050405020304" pitchFamily="18" charset="0"/>
                <a:ea typeface="Calibri" panose="020F0502020204030204" pitchFamily="34" charset="0"/>
                <a:cs typeface="Times New Roman" panose="02020603050405020304" pitchFamily="18" charset="0"/>
              </a:rPr>
              <a:t>In 2024:</a:t>
            </a:r>
          </a:p>
          <a:p>
            <a:pPr lvl="1">
              <a:buClr>
                <a:schemeClr val="accent3"/>
              </a:buClr>
              <a:defRPr/>
            </a:pPr>
            <a:r>
              <a:rPr lang="en-US" sz="1700" b="1" i="1" dirty="0">
                <a:latin typeface="Times New Roman" panose="02020603050405020304" pitchFamily="18" charset="0"/>
                <a:ea typeface="Calibri" panose="020F0502020204030204" pitchFamily="34" charset="0"/>
                <a:cs typeface="Times New Roman" panose="02020603050405020304" pitchFamily="18" charset="0"/>
              </a:rPr>
              <a:t>Final regulations for distributions </a:t>
            </a:r>
            <a:r>
              <a:rPr lang="en-US" sz="1700" dirty="0">
                <a:latin typeface="Times New Roman" panose="02020603050405020304" pitchFamily="18" charset="0"/>
                <a:ea typeface="Calibri" panose="020F0502020204030204" pitchFamily="34" charset="0"/>
                <a:cs typeface="Times New Roman" panose="02020603050405020304" pitchFamily="18" charset="0"/>
              </a:rPr>
              <a:t>from retirement plans and IRAs, including implementation of changes made by the </a:t>
            </a:r>
            <a:r>
              <a:rPr lang="en-US" sz="1700" b="1" i="1" dirty="0">
                <a:latin typeface="Times New Roman" panose="02020603050405020304" pitchFamily="18" charset="0"/>
                <a:ea typeface="Calibri" panose="020F0502020204030204" pitchFamily="34" charset="0"/>
                <a:cs typeface="Times New Roman" panose="02020603050405020304" pitchFamily="18" charset="0"/>
              </a:rPr>
              <a:t>SECURE Act (and </a:t>
            </a:r>
            <a:r>
              <a:rPr lang="en-US" sz="1700" dirty="0">
                <a:latin typeface="Times New Roman" panose="02020603050405020304" pitchFamily="18" charset="0"/>
                <a:ea typeface="Calibri" panose="020F0502020204030204" pitchFamily="34" charset="0"/>
                <a:cs typeface="Times New Roman" panose="02020603050405020304" pitchFamily="18" charset="0"/>
              </a:rPr>
              <a:t>some changes by the </a:t>
            </a:r>
            <a:r>
              <a:rPr lang="en-US" sz="1700" b="1" i="1" dirty="0">
                <a:latin typeface="Times New Roman" panose="02020603050405020304" pitchFamily="18" charset="0"/>
                <a:ea typeface="Calibri" panose="020F0502020204030204" pitchFamily="34" charset="0"/>
                <a:cs typeface="Times New Roman" panose="02020603050405020304" pitchFamily="18" charset="0"/>
              </a:rPr>
              <a:t>SECURE 2.0 Act</a:t>
            </a:r>
            <a:r>
              <a:rPr lang="en-US" sz="1700" dirty="0">
                <a:latin typeface="Times New Roman" panose="02020603050405020304" pitchFamily="18" charset="0"/>
                <a:ea typeface="Calibri" panose="020F0502020204030204" pitchFamily="34" charset="0"/>
                <a:cs typeface="Times New Roman" panose="02020603050405020304" pitchFamily="18" charset="0"/>
              </a:rPr>
              <a:t>) were </a:t>
            </a:r>
            <a:r>
              <a:rPr lang="en-US" sz="1700" b="1" i="1" dirty="0">
                <a:latin typeface="Times New Roman" panose="02020603050405020304" pitchFamily="18" charset="0"/>
                <a:ea typeface="Calibri" panose="020F0502020204030204" pitchFamily="34" charset="0"/>
                <a:cs typeface="Times New Roman" panose="02020603050405020304" pitchFamily="18" charset="0"/>
              </a:rPr>
              <a:t>released July 18, 2024,</a:t>
            </a:r>
            <a:r>
              <a:rPr lang="en-US" sz="1700" dirty="0">
                <a:latin typeface="Times New Roman" panose="02020603050405020304" pitchFamily="18" charset="0"/>
                <a:ea typeface="Calibri" panose="020F0502020204030204" pitchFamily="34" charset="0"/>
                <a:cs typeface="Times New Roman" panose="02020603050405020304" pitchFamily="18" charset="0"/>
              </a:rPr>
              <a:t> (Federal Register July 19, 2024)</a:t>
            </a:r>
            <a:endParaRPr lang="en-US" altLang="en-US" sz="1700" b="1" dirty="0">
              <a:latin typeface="Times New Roman" panose="02020603050405020304" pitchFamily="18" charset="0"/>
              <a:cs typeface="Times New Roman" panose="02020603050405020304" pitchFamily="18" charset="0"/>
            </a:endParaRPr>
          </a:p>
        </p:txBody>
      </p:sp>
      <p:sp>
        <p:nvSpPr>
          <p:cNvPr id="5" name="Footer Placeholder 3">
            <a:extLst>
              <a:ext uri="{FF2B5EF4-FFF2-40B4-BE49-F238E27FC236}">
                <a16:creationId xmlns:a16="http://schemas.microsoft.com/office/drawing/2014/main" id="{31A2EEA4-BDFA-43B9-886E-48341780DE9A}"/>
              </a:ext>
            </a:extLst>
          </p:cNvPr>
          <p:cNvSpPr>
            <a:spLocks noGrp="1"/>
          </p:cNvSpPr>
          <p:nvPr>
            <p:ph type="ftr" sz="quarter" idx="11"/>
          </p:nvPr>
        </p:nvSpPr>
        <p:spPr>
          <a:xfrm>
            <a:off x="304800" y="47625"/>
            <a:ext cx="4419600" cy="4381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4617B">
                    <a:shade val="90000"/>
                  </a:srgbClr>
                </a:solidFill>
                <a:effectLst/>
                <a:uLnTx/>
                <a:uFillTx/>
                <a:latin typeface="Constantia"/>
                <a:ea typeface="+mn-ea"/>
                <a:cs typeface="+mn-cs"/>
              </a:rPr>
              <a:t>  The Law Offices of David R. Okrent</a:t>
            </a:r>
          </a:p>
        </p:txBody>
      </p:sp>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a:extLst>
              <a:ext uri="{FF2B5EF4-FFF2-40B4-BE49-F238E27FC236}">
                <a16:creationId xmlns:a16="http://schemas.microsoft.com/office/drawing/2014/main" id="{2A9FD17E-0EF1-0F18-CEAA-85B7B809F7FE}"/>
              </a:ext>
            </a:extLst>
          </p:cNvPr>
          <p:cNvSpPr>
            <a:spLocks noGrp="1"/>
          </p:cNvSpPr>
          <p:nvPr>
            <p:ph idx="1"/>
          </p:nvPr>
        </p:nvSpPr>
        <p:spPr>
          <a:xfrm>
            <a:off x="76200" y="2057400"/>
            <a:ext cx="8991600" cy="4724400"/>
          </a:xfrm>
        </p:spPr>
        <p:txBody>
          <a:bodyPr/>
          <a:lstStyle/>
          <a:p>
            <a:pPr marL="460375" lvl="1">
              <a:buClr>
                <a:schemeClr val="accent3"/>
              </a:buClr>
              <a:defRPr/>
            </a:pPr>
            <a:endParaRPr lang="en-US" altLang="en-US" sz="2200" dirty="0"/>
          </a:p>
          <a:p>
            <a:pPr marL="460375" lvl="1">
              <a:buClr>
                <a:schemeClr val="accent3"/>
              </a:buClr>
              <a:defRPr/>
            </a:pPr>
            <a:endParaRPr lang="en-US" altLang="en-US" sz="2200" dirty="0"/>
          </a:p>
          <a:p>
            <a:pPr marL="460375" lvl="1">
              <a:buClr>
                <a:schemeClr val="accent3"/>
              </a:buClr>
              <a:defRPr/>
            </a:pPr>
            <a:endParaRPr lang="en-US" altLang="en-US" sz="2200" dirty="0"/>
          </a:p>
          <a:p>
            <a:pPr marL="460375" lvl="1">
              <a:buClr>
                <a:schemeClr val="accent3"/>
              </a:buClr>
              <a:defRPr/>
            </a:pPr>
            <a:endParaRPr lang="en-US" altLang="en-US" sz="2200" dirty="0"/>
          </a:p>
          <a:p>
            <a:pPr marL="460375" lvl="1">
              <a:buClr>
                <a:schemeClr val="accent3"/>
              </a:buClr>
              <a:defRPr/>
            </a:pPr>
            <a:endParaRPr lang="en-US" altLang="en-US" sz="2200" dirty="0"/>
          </a:p>
          <a:p>
            <a:pPr marL="460375" lvl="1">
              <a:buClr>
                <a:schemeClr val="accent3"/>
              </a:buClr>
              <a:defRPr/>
            </a:pPr>
            <a:endParaRPr lang="en-US" altLang="en-US" sz="2200" dirty="0"/>
          </a:p>
          <a:p>
            <a:pPr marL="460375" lvl="1">
              <a:buClr>
                <a:schemeClr val="accent3"/>
              </a:buClr>
              <a:defRPr/>
            </a:pPr>
            <a:endParaRPr lang="en-US" altLang="en-US" sz="2200" dirty="0"/>
          </a:p>
          <a:p>
            <a:pPr marL="214312" lvl="1" indent="0">
              <a:buClr>
                <a:schemeClr val="accent3"/>
              </a:buClr>
              <a:buFont typeface="Wingdings 2" panose="05020102010507070707" pitchFamily="18" charset="2"/>
              <a:buNone/>
              <a:defRPr/>
            </a:pPr>
            <a:endParaRPr lang="en-US" altLang="en-US" sz="2200" dirty="0"/>
          </a:p>
          <a:p>
            <a:pPr marL="214312" lvl="1" indent="0">
              <a:buClr>
                <a:schemeClr val="accent3"/>
              </a:buClr>
              <a:buFont typeface="Wingdings 2" panose="05020102010507070707" pitchFamily="18" charset="2"/>
              <a:buNone/>
              <a:defRPr/>
            </a:pPr>
            <a:endParaRPr lang="en-US" altLang="en-US" sz="1200" i="1" dirty="0"/>
          </a:p>
          <a:p>
            <a:pPr marL="214312" lvl="1" indent="0">
              <a:buClr>
                <a:schemeClr val="accent3"/>
              </a:buClr>
              <a:buFont typeface="Wingdings 2" panose="05020102010507070707" pitchFamily="18" charset="2"/>
              <a:buNone/>
              <a:defRPr/>
            </a:pPr>
            <a:endParaRPr lang="en-US" altLang="en-US" sz="1200" i="1" dirty="0"/>
          </a:p>
          <a:p>
            <a:pPr marL="214312" lvl="1" indent="0">
              <a:buClr>
                <a:schemeClr val="accent3"/>
              </a:buClr>
              <a:buFont typeface="Wingdings 2" panose="05020102010507070707" pitchFamily="18" charset="2"/>
              <a:buNone/>
              <a:defRPr/>
            </a:pPr>
            <a:endParaRPr lang="en-US" altLang="en-US" sz="1200" i="1" dirty="0"/>
          </a:p>
          <a:p>
            <a:pPr marL="214312" lvl="1" indent="0">
              <a:buClr>
                <a:schemeClr val="accent3"/>
              </a:buClr>
              <a:buFont typeface="Wingdings 2" panose="05020102010507070707" pitchFamily="18" charset="2"/>
              <a:buNone/>
              <a:defRPr/>
            </a:pPr>
            <a:endParaRPr lang="en-US" altLang="en-US" sz="1200" i="1" dirty="0"/>
          </a:p>
          <a:p>
            <a:pPr marL="214312" lvl="1" indent="0">
              <a:buClr>
                <a:schemeClr val="accent3"/>
              </a:buClr>
              <a:buFont typeface="Wingdings 2" panose="05020102010507070707" pitchFamily="18" charset="2"/>
              <a:buNone/>
              <a:defRPr/>
            </a:pPr>
            <a:r>
              <a:rPr lang="en-US" altLang="en-US" sz="1200" i="1" dirty="0"/>
              <a:t>*For illustration purposes prepared using 2022 numbers with a $600,000 IRA.</a:t>
            </a:r>
          </a:p>
          <a:p>
            <a:pPr marL="460375" lvl="1">
              <a:buClr>
                <a:schemeClr val="accent3"/>
              </a:buClr>
              <a:defRPr/>
            </a:pPr>
            <a:endParaRPr lang="en-US" altLang="en-US" sz="2000" dirty="0"/>
          </a:p>
          <a:p>
            <a:pPr marL="214312" lvl="1" indent="0">
              <a:buClr>
                <a:schemeClr val="accent3"/>
              </a:buClr>
              <a:buFont typeface="Wingdings 2" panose="05020102010507070707" pitchFamily="18" charset="2"/>
              <a:buNone/>
              <a:defRPr/>
            </a:pPr>
            <a:endParaRPr lang="en-US" altLang="en-US" sz="2200" dirty="0"/>
          </a:p>
        </p:txBody>
      </p:sp>
      <p:sp>
        <p:nvSpPr>
          <p:cNvPr id="5" name="Footer Placeholder 3">
            <a:extLst>
              <a:ext uri="{FF2B5EF4-FFF2-40B4-BE49-F238E27FC236}">
                <a16:creationId xmlns:a16="http://schemas.microsoft.com/office/drawing/2014/main" id="{D2E6468C-51F4-11D0-A07B-9CD1917BA46E}"/>
              </a:ext>
            </a:extLst>
          </p:cNvPr>
          <p:cNvSpPr>
            <a:spLocks noGrp="1"/>
          </p:cNvSpPr>
          <p:nvPr>
            <p:ph type="ftr" sz="quarter" idx="11"/>
          </p:nvPr>
        </p:nvSpPr>
        <p:spPr>
          <a:xfrm>
            <a:off x="304800" y="46038"/>
            <a:ext cx="4419600" cy="4381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04617B">
                    <a:shade val="90000"/>
                  </a:srgbClr>
                </a:solidFill>
                <a:effectLst/>
                <a:uLnTx/>
                <a:uFillTx/>
                <a:latin typeface="Constantia"/>
                <a:ea typeface="+mn-ea"/>
                <a:cs typeface="+mn-cs"/>
              </a:rPr>
              <a:t>  The Law Offices of David R. Okrent</a:t>
            </a:r>
          </a:p>
        </p:txBody>
      </p:sp>
      <p:sp>
        <p:nvSpPr>
          <p:cNvPr id="166916" name="Rectangle 1">
            <a:extLst>
              <a:ext uri="{FF2B5EF4-FFF2-40B4-BE49-F238E27FC236}">
                <a16:creationId xmlns:a16="http://schemas.microsoft.com/office/drawing/2014/main" id="{C804C822-ED8A-71CB-CCE3-56B73A9AF38E}"/>
              </a:ext>
            </a:extLst>
          </p:cNvPr>
          <p:cNvSpPr>
            <a:spLocks noChangeArrowheads="1"/>
          </p:cNvSpPr>
          <p:nvPr/>
        </p:nvSpPr>
        <p:spPr bwMode="auto">
          <a:xfrm>
            <a:off x="76200" y="1968500"/>
            <a:ext cx="10744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6917" name="Title 1">
            <a:extLst>
              <a:ext uri="{FF2B5EF4-FFF2-40B4-BE49-F238E27FC236}">
                <a16:creationId xmlns:a16="http://schemas.microsoft.com/office/drawing/2014/main" id="{4E3AE14E-1AAD-AE03-9848-D1126B7CC6ED}"/>
              </a:ext>
            </a:extLst>
          </p:cNvPr>
          <p:cNvSpPr>
            <a:spLocks noGrp="1"/>
          </p:cNvSpPr>
          <p:nvPr>
            <p:ph type="title"/>
          </p:nvPr>
        </p:nvSpPr>
        <p:spPr>
          <a:xfrm>
            <a:off x="381000" y="987425"/>
            <a:ext cx="8382000" cy="704850"/>
          </a:xfrm>
        </p:spPr>
        <p:txBody>
          <a:bodyPr/>
          <a:lstStyle/>
          <a:p>
            <a:pPr algn="ctr"/>
            <a:r>
              <a:rPr lang="en-US" altLang="en-US" sz="3600" dirty="0">
                <a:latin typeface="Times New Roman" panose="02020603050405020304" pitchFamily="18" charset="0"/>
                <a:cs typeface="Times New Roman" panose="02020603050405020304" pitchFamily="18" charset="0"/>
              </a:rPr>
              <a:t>Consider a Charitable Remainder Unitrust as a Beneficiary for the IRA</a:t>
            </a:r>
            <a:endParaRPr lang="en-US" altLang="en-US" sz="3600" dirty="0"/>
          </a:p>
        </p:txBody>
      </p:sp>
      <p:graphicFrame>
        <p:nvGraphicFramePr>
          <p:cNvPr id="2" name="Table 2">
            <a:extLst>
              <a:ext uri="{FF2B5EF4-FFF2-40B4-BE49-F238E27FC236}">
                <a16:creationId xmlns:a16="http://schemas.microsoft.com/office/drawing/2014/main" id="{620FC29F-A4C4-86F6-14D3-9A0B66405BA9}"/>
              </a:ext>
            </a:extLst>
          </p:cNvPr>
          <p:cNvGraphicFramePr>
            <a:graphicFrameLocks noGrp="1"/>
          </p:cNvGraphicFramePr>
          <p:nvPr>
            <p:extLst>
              <p:ext uri="{D42A27DB-BD31-4B8C-83A1-F6EECF244321}">
                <p14:modId xmlns:p14="http://schemas.microsoft.com/office/powerpoint/2010/main" val="2985573378"/>
              </p:ext>
            </p:extLst>
          </p:nvPr>
        </p:nvGraphicFramePr>
        <p:xfrm>
          <a:off x="488950" y="1968500"/>
          <a:ext cx="8166100" cy="3669592"/>
        </p:xfrm>
        <a:graphic>
          <a:graphicData uri="http://schemas.openxmlformats.org/drawingml/2006/table">
            <a:tbl>
              <a:tblPr firstRow="1" bandRow="1">
                <a:tableStyleId>{F5AB1C69-6EDB-4FF4-983F-18BD219EF322}</a:tableStyleId>
              </a:tblPr>
              <a:tblGrid>
                <a:gridCol w="4083050">
                  <a:extLst>
                    <a:ext uri="{9D8B030D-6E8A-4147-A177-3AD203B41FA5}">
                      <a16:colId xmlns:a16="http://schemas.microsoft.com/office/drawing/2014/main" val="20000"/>
                    </a:ext>
                  </a:extLst>
                </a:gridCol>
                <a:gridCol w="4083050">
                  <a:extLst>
                    <a:ext uri="{9D8B030D-6E8A-4147-A177-3AD203B41FA5}">
                      <a16:colId xmlns:a16="http://schemas.microsoft.com/office/drawing/2014/main" val="20001"/>
                    </a:ext>
                  </a:extLst>
                </a:gridCol>
              </a:tblGrid>
              <a:tr h="378348">
                <a:tc>
                  <a:txBody>
                    <a:bodyPr/>
                    <a:lstStyle/>
                    <a:p>
                      <a:r>
                        <a:rPr lang="en-US" sz="1800" dirty="0"/>
                        <a:t>Beneficiary</a:t>
                      </a:r>
                    </a:p>
                  </a:txBody>
                  <a:tcPr marL="91447" marR="91447" marT="45701" marB="45701"/>
                </a:tc>
                <a:tc>
                  <a:txBody>
                    <a:bodyPr/>
                    <a:lstStyle/>
                    <a:p>
                      <a:r>
                        <a:rPr lang="en-US" sz="1800" dirty="0"/>
                        <a:t>Amount  of Ultimate Inheritance</a:t>
                      </a:r>
                    </a:p>
                  </a:txBody>
                  <a:tcPr marL="91447" marR="91447" marT="45701" marB="45701"/>
                </a:tc>
                <a:extLst>
                  <a:ext uri="{0D108BD9-81ED-4DB2-BD59-A6C34878D82A}">
                    <a16:rowId xmlns:a16="http://schemas.microsoft.com/office/drawing/2014/main" val="10000"/>
                  </a:ext>
                </a:extLst>
              </a:tr>
              <a:tr h="365722">
                <a:tc>
                  <a:txBody>
                    <a:bodyPr/>
                    <a:lstStyle/>
                    <a:p>
                      <a:r>
                        <a:rPr lang="en-US" sz="1800" b="1" dirty="0"/>
                        <a:t>Child receives $600,000 IRA result  after 20 years</a:t>
                      </a:r>
                    </a:p>
                  </a:txBody>
                  <a:tcPr marL="91447" marR="91447" marT="45701" marB="45701"/>
                </a:tc>
                <a:tc>
                  <a:txBody>
                    <a:bodyPr/>
                    <a:lstStyle/>
                    <a:p>
                      <a:endParaRPr lang="en-US" sz="1800" dirty="0"/>
                    </a:p>
                  </a:txBody>
                  <a:tcPr marL="91447" marR="91447" marT="45701" marB="45701"/>
                </a:tc>
                <a:extLst>
                  <a:ext uri="{0D108BD9-81ED-4DB2-BD59-A6C34878D82A}">
                    <a16:rowId xmlns:a16="http://schemas.microsoft.com/office/drawing/2014/main" val="10001"/>
                  </a:ext>
                </a:extLst>
              </a:tr>
              <a:tr h="913994">
                <a:tc>
                  <a:txBody>
                    <a:bodyPr/>
                    <a:lstStyle/>
                    <a:p>
                      <a:r>
                        <a:rPr lang="en-US" sz="1800" dirty="0"/>
                        <a:t>   Withdraws in year 10, pay tax and reinvest for additional 10 years</a:t>
                      </a:r>
                    </a:p>
                  </a:txBody>
                  <a:tcPr marL="91447" marR="91447" marT="45701" marB="45701"/>
                </a:tc>
                <a:tc>
                  <a:txBody>
                    <a:bodyPr/>
                    <a:lstStyle/>
                    <a:p>
                      <a:r>
                        <a:rPr lang="en-US" sz="1800" b="1" dirty="0"/>
                        <a:t>$1,099,217 </a:t>
                      </a:r>
                    </a:p>
                  </a:txBody>
                  <a:tcPr marL="91447" marR="91447" marT="45701" marB="45701"/>
                </a:tc>
                <a:extLst>
                  <a:ext uri="{0D108BD9-81ED-4DB2-BD59-A6C34878D82A}">
                    <a16:rowId xmlns:a16="http://schemas.microsoft.com/office/drawing/2014/main" val="10002"/>
                  </a:ext>
                </a:extLst>
              </a:tr>
              <a:tr h="365722">
                <a:tc>
                  <a:txBody>
                    <a:bodyPr/>
                    <a:lstStyle/>
                    <a:p>
                      <a:r>
                        <a:rPr lang="en-US" sz="1800" b="1" dirty="0"/>
                        <a:t>Child receives $600,000 from 20 year “CRUT”</a:t>
                      </a:r>
                    </a:p>
                  </a:txBody>
                  <a:tcPr marL="91447" marR="91447" marT="45701" marB="45701"/>
                </a:tc>
                <a:tc>
                  <a:txBody>
                    <a:bodyPr/>
                    <a:lstStyle/>
                    <a:p>
                      <a:endParaRPr lang="en-US" sz="1800" dirty="0"/>
                    </a:p>
                  </a:txBody>
                  <a:tcPr marL="91447" marR="91447" marT="45701" marB="45701"/>
                </a:tc>
                <a:extLst>
                  <a:ext uri="{0D108BD9-81ED-4DB2-BD59-A6C34878D82A}">
                    <a16:rowId xmlns:a16="http://schemas.microsoft.com/office/drawing/2014/main" val="10003"/>
                  </a:ext>
                </a:extLst>
              </a:tr>
              <a:tr h="365722">
                <a:tc>
                  <a:txBody>
                    <a:bodyPr/>
                    <a:lstStyle/>
                    <a:p>
                      <a:r>
                        <a:rPr lang="en-US" sz="1800" dirty="0"/>
                        <a:t>    Child gets</a:t>
                      </a:r>
                    </a:p>
                  </a:txBody>
                  <a:tcPr marL="91447" marR="91447" marT="45701" marB="45701"/>
                </a:tc>
                <a:tc>
                  <a:txBody>
                    <a:bodyPr/>
                    <a:lstStyle/>
                    <a:p>
                      <a:r>
                        <a:rPr lang="en-US" altLang="en-US" sz="1800" b="0" dirty="0"/>
                        <a:t>$1,415,979</a:t>
                      </a:r>
                      <a:endParaRPr lang="en-US" sz="1800" b="0" dirty="0"/>
                    </a:p>
                  </a:txBody>
                  <a:tcPr marL="91447" marR="91447" marT="45701" marB="45701"/>
                </a:tc>
                <a:extLst>
                  <a:ext uri="{0D108BD9-81ED-4DB2-BD59-A6C34878D82A}">
                    <a16:rowId xmlns:a16="http://schemas.microsoft.com/office/drawing/2014/main" val="10004"/>
                  </a:ext>
                </a:extLst>
              </a:tr>
              <a:tr h="365722">
                <a:tc>
                  <a:txBody>
                    <a:bodyPr/>
                    <a:lstStyle/>
                    <a:p>
                      <a:r>
                        <a:rPr lang="en-US" sz="1800" dirty="0"/>
                        <a:t>    Charity gets</a:t>
                      </a:r>
                    </a:p>
                  </a:txBody>
                  <a:tcPr marL="91447" marR="91447" marT="45701" marB="45701"/>
                </a:tc>
                <a:tc>
                  <a:txBody>
                    <a:bodyPr/>
                    <a:lstStyle/>
                    <a:p>
                      <a:r>
                        <a:rPr lang="en-US" altLang="en-US" sz="1800" b="0" dirty="0"/>
                        <a:t>$  293,177</a:t>
                      </a:r>
                      <a:endParaRPr lang="en-US" sz="1800" b="0" dirty="0"/>
                    </a:p>
                  </a:txBody>
                  <a:tcPr marL="91447" marR="91447" marT="45701" marB="45701"/>
                </a:tc>
                <a:extLst>
                  <a:ext uri="{0D108BD9-81ED-4DB2-BD59-A6C34878D82A}">
                    <a16:rowId xmlns:a16="http://schemas.microsoft.com/office/drawing/2014/main" val="10005"/>
                  </a:ext>
                </a:extLst>
              </a:tr>
              <a:tr h="365722">
                <a:tc>
                  <a:txBody>
                    <a:bodyPr/>
                    <a:lstStyle/>
                    <a:p>
                      <a:r>
                        <a:rPr lang="en-US" sz="1800" dirty="0"/>
                        <a:t>          </a:t>
                      </a:r>
                      <a:r>
                        <a:rPr lang="en-US" sz="1800" b="1" dirty="0"/>
                        <a:t>Total </a:t>
                      </a:r>
                    </a:p>
                  </a:txBody>
                  <a:tcPr marL="91447" marR="91447" marT="45701" marB="45701"/>
                </a:tc>
                <a:tc>
                  <a:txBody>
                    <a:bodyPr/>
                    <a:lstStyle/>
                    <a:p>
                      <a:r>
                        <a:rPr lang="en-US" sz="1800" b="1" dirty="0"/>
                        <a:t>$1,709,156</a:t>
                      </a:r>
                    </a:p>
                  </a:txBody>
                  <a:tcPr marL="91447" marR="91447" marT="45701" marB="45701"/>
                </a:tc>
                <a:extLst>
                  <a:ext uri="{0D108BD9-81ED-4DB2-BD59-A6C34878D82A}">
                    <a16:rowId xmlns:a16="http://schemas.microsoft.com/office/drawing/2014/main" val="10006"/>
                  </a:ext>
                </a:extLst>
              </a:tr>
            </a:tbl>
          </a:graphicData>
        </a:graphic>
      </p:graphicFrame>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a:extLst>
              <a:ext uri="{FF2B5EF4-FFF2-40B4-BE49-F238E27FC236}">
                <a16:creationId xmlns:a16="http://schemas.microsoft.com/office/drawing/2014/main" id="{655EE49E-C5F3-CB84-F2DB-1A13A065789A}"/>
              </a:ext>
            </a:extLst>
          </p:cNvPr>
          <p:cNvSpPr>
            <a:spLocks noGrp="1"/>
          </p:cNvSpPr>
          <p:nvPr>
            <p:ph type="title"/>
          </p:nvPr>
        </p:nvSpPr>
        <p:spPr>
          <a:xfrm>
            <a:off x="61913" y="1096963"/>
            <a:ext cx="9020175" cy="704850"/>
          </a:xfrm>
        </p:spPr>
        <p:txBody>
          <a:bodyPr/>
          <a:lstStyle/>
          <a:p>
            <a:pPr algn="ctr">
              <a:spcBef>
                <a:spcPts val="600"/>
              </a:spcBef>
            </a:pPr>
            <a:r>
              <a:rPr lang="en-US" altLang="en-US" sz="3600" dirty="0">
                <a:latin typeface="Times New Roman" panose="02020603050405020304" pitchFamily="18" charset="0"/>
                <a:cs typeface="Times New Roman" panose="02020603050405020304" pitchFamily="18" charset="0"/>
              </a:rPr>
              <a:t>Qualified Charitable Distribution (“QCD”)  IRC 408(d)(8) &amp; Secure 2.0</a:t>
            </a:r>
          </a:p>
        </p:txBody>
      </p:sp>
      <p:sp>
        <p:nvSpPr>
          <p:cNvPr id="101379" name="Content Placeholder 2">
            <a:extLst>
              <a:ext uri="{FF2B5EF4-FFF2-40B4-BE49-F238E27FC236}">
                <a16:creationId xmlns:a16="http://schemas.microsoft.com/office/drawing/2014/main" id="{143D5291-CBDF-61C2-DBAF-320C147800D7}"/>
              </a:ext>
            </a:extLst>
          </p:cNvPr>
          <p:cNvSpPr>
            <a:spLocks noGrp="1"/>
          </p:cNvSpPr>
          <p:nvPr>
            <p:ph idx="1"/>
          </p:nvPr>
        </p:nvSpPr>
        <p:spPr>
          <a:xfrm>
            <a:off x="152400" y="2286000"/>
            <a:ext cx="8991600" cy="3792538"/>
          </a:xfrm>
        </p:spPr>
        <p:txBody>
          <a:bodyPr/>
          <a:lstStyle/>
          <a:p>
            <a:pPr>
              <a:spcBef>
                <a:spcPts val="600"/>
              </a:spcBef>
              <a:buClr>
                <a:schemeClr val="accent3"/>
              </a:buClr>
              <a:buFont typeface="Arial" panose="020B0604020202020204" pitchFamily="34" charset="0"/>
              <a:buChar char="•"/>
              <a:defRPr/>
            </a:pPr>
            <a:r>
              <a:rPr lang="en-US" sz="1800" b="1" i="1" dirty="0">
                <a:latin typeface="Times New Roman" panose="02020603050405020304" pitchFamily="18" charset="0"/>
                <a:cs typeface="Times New Roman" panose="02020603050405020304" pitchFamily="18" charset="0"/>
              </a:rPr>
              <a:t>Allows taxpayers age </a:t>
            </a:r>
            <a:r>
              <a:rPr lang="en-US" sz="1800" b="1" i="1" u="sng" dirty="0">
                <a:latin typeface="Times New Roman" panose="02020603050405020304" pitchFamily="18" charset="0"/>
                <a:cs typeface="Times New Roman" panose="02020603050405020304" pitchFamily="18" charset="0"/>
              </a:rPr>
              <a:t>70½</a:t>
            </a:r>
            <a:r>
              <a:rPr lang="en-US" sz="1800" b="1" i="1" dirty="0">
                <a:latin typeface="Times New Roman" panose="02020603050405020304" pitchFamily="18" charset="0"/>
                <a:cs typeface="Times New Roman" panose="02020603050405020304" pitchFamily="18" charset="0"/>
              </a:rPr>
              <a:t> and older to transfer up to $108,000 annually from their IRA </a:t>
            </a:r>
            <a:r>
              <a:rPr lang="en-US" sz="1800" dirty="0">
                <a:latin typeface="Times New Roman" panose="02020603050405020304" pitchFamily="18" charset="0"/>
                <a:cs typeface="Times New Roman" panose="02020603050405020304" pitchFamily="18" charset="0"/>
              </a:rPr>
              <a:t>directly to a qualified charity without having to recognize the income.  </a:t>
            </a:r>
            <a:r>
              <a:rPr lang="en-US" sz="1800" b="1" i="1" dirty="0">
                <a:latin typeface="Times New Roman" panose="02020603050405020304" pitchFamily="18" charset="0"/>
                <a:cs typeface="Times New Roman" panose="02020603050405020304" pitchFamily="18" charset="0"/>
              </a:rPr>
              <a:t>For those 73 and older the distribution also counts towards this years RMD.</a:t>
            </a:r>
          </a:p>
          <a:p>
            <a:pPr>
              <a:spcBef>
                <a:spcPts val="600"/>
              </a:spcBef>
              <a:buClr>
                <a:schemeClr val="accent3"/>
              </a:buClr>
              <a:buFont typeface="Arial" panose="020B0604020202020204" pitchFamily="34" charset="0"/>
              <a:buChar char="•"/>
              <a:defRPr/>
            </a:pPr>
            <a:r>
              <a:rPr lang="en-US" sz="1800" dirty="0">
                <a:latin typeface="Times New Roman" panose="02020603050405020304" pitchFamily="18" charset="0"/>
                <a:cs typeface="Times New Roman" panose="02020603050405020304" pitchFamily="18" charset="0"/>
              </a:rPr>
              <a:t>The SECURE Act did </a:t>
            </a:r>
            <a:r>
              <a:rPr lang="en-US" sz="1800" u="sng" dirty="0">
                <a:latin typeface="Times New Roman" panose="02020603050405020304" pitchFamily="18" charset="0"/>
                <a:cs typeface="Times New Roman" panose="02020603050405020304" pitchFamily="18" charset="0"/>
              </a:rPr>
              <a:t>not</a:t>
            </a:r>
            <a:r>
              <a:rPr lang="en-US" sz="1800" dirty="0">
                <a:latin typeface="Times New Roman" panose="02020603050405020304" pitchFamily="18" charset="0"/>
                <a:cs typeface="Times New Roman" panose="02020603050405020304" pitchFamily="18" charset="0"/>
              </a:rPr>
              <a:t> change this.</a:t>
            </a:r>
            <a:r>
              <a:rPr lang="en-US" sz="1800" dirty="0">
                <a:highlight>
                  <a:srgbClr val="FFFF00"/>
                </a:highlight>
                <a:latin typeface="Times New Roman" panose="02020603050405020304" pitchFamily="18" charset="0"/>
                <a:cs typeface="Times New Roman" panose="02020603050405020304" pitchFamily="18" charset="0"/>
              </a:rPr>
              <a:t>	</a:t>
            </a:r>
          </a:p>
          <a:p>
            <a:pPr>
              <a:spcBef>
                <a:spcPts val="600"/>
              </a:spcBef>
              <a:buClr>
                <a:schemeClr val="accent3"/>
              </a:buClr>
              <a:buFont typeface="Arial" panose="020B0604020202020204" pitchFamily="34" charset="0"/>
              <a:buChar char="•"/>
              <a:defRPr/>
            </a:pPr>
            <a:r>
              <a:rPr lang="en-US" sz="1800" b="1" i="1" dirty="0">
                <a:latin typeface="Times New Roman" panose="02020603050405020304" pitchFamily="18" charset="0"/>
                <a:cs typeface="Times New Roman" panose="02020603050405020304" pitchFamily="18" charset="0"/>
              </a:rPr>
              <a:t>Not permitted to transfer to donor-advised funds</a:t>
            </a:r>
            <a:r>
              <a:rPr lang="en-US" sz="1800" dirty="0">
                <a:latin typeface="Times New Roman" panose="02020603050405020304" pitchFamily="18" charset="0"/>
                <a:cs typeface="Times New Roman" panose="02020603050405020304" pitchFamily="18" charset="0"/>
              </a:rPr>
              <a:t>, supporting organizations or private foundations.</a:t>
            </a:r>
          </a:p>
          <a:p>
            <a:pPr>
              <a:spcBef>
                <a:spcPts val="600"/>
              </a:spcBef>
              <a:buClr>
                <a:schemeClr val="accent3"/>
              </a:buClr>
              <a:buFont typeface="Arial" panose="020B0604020202020204" pitchFamily="34" charset="0"/>
              <a:buChar char="•"/>
              <a:defRPr/>
            </a:pPr>
            <a:r>
              <a:rPr lang="en-US" sz="1800" dirty="0">
                <a:latin typeface="Times New Roman" panose="02020603050405020304" pitchFamily="18" charset="0"/>
                <a:cs typeface="Times New Roman" panose="02020603050405020304" pitchFamily="18" charset="0"/>
              </a:rPr>
              <a:t>Under the SECURE Act, QCDs need to be reduced by any post-age 70 ½ IRA contributions.</a:t>
            </a:r>
          </a:p>
          <a:p>
            <a:pPr>
              <a:spcBef>
                <a:spcPts val="600"/>
              </a:spcBef>
              <a:buClr>
                <a:schemeClr val="accent3"/>
              </a:buClr>
              <a:buFont typeface="Arial" panose="020B0604020202020204" pitchFamily="34" charset="0"/>
              <a:buChar char="•"/>
              <a:defRPr/>
            </a:pPr>
            <a:r>
              <a:rPr lang="en-US" sz="1800" b="1" i="1" dirty="0">
                <a:solidFill>
                  <a:srgbClr val="000000"/>
                </a:solidFill>
                <a:latin typeface="Times New Roman" panose="02020603050405020304" pitchFamily="18" charset="0"/>
                <a:cs typeface="Times New Roman" panose="02020603050405020304" pitchFamily="18" charset="0"/>
              </a:rPr>
              <a:t>Section 307, One-time election for qualified charitable distribution to split-interest entity; increase in qualified charitable distribution limitation</a:t>
            </a:r>
            <a:r>
              <a:rPr lang="en-US" sz="1800" b="1" dirty="0">
                <a:solidFill>
                  <a:srgbClr val="000000"/>
                </a:solidFill>
                <a:latin typeface="Times New Roman" panose="02020603050405020304" pitchFamily="18" charset="0"/>
                <a:cs typeface="Times New Roman" panose="02020603050405020304" pitchFamily="18" charset="0"/>
              </a:rPr>
              <a:t>. </a:t>
            </a:r>
            <a:r>
              <a:rPr lang="en-US" sz="1800" dirty="0">
                <a:solidFill>
                  <a:srgbClr val="000000"/>
                </a:solidFill>
                <a:latin typeface="Times New Roman" panose="02020603050405020304" pitchFamily="18" charset="0"/>
                <a:cs typeface="Times New Roman" panose="02020603050405020304" pitchFamily="18" charset="0"/>
              </a:rPr>
              <a:t>Section 307 expands the IRA charitable distribution provision to allow for </a:t>
            </a:r>
            <a:r>
              <a:rPr lang="en-US" sz="1800" b="1" i="1" dirty="0">
                <a:solidFill>
                  <a:srgbClr val="000000"/>
                </a:solidFill>
                <a:latin typeface="Times New Roman" panose="02020603050405020304" pitchFamily="18" charset="0"/>
                <a:cs typeface="Times New Roman" panose="02020603050405020304" pitchFamily="18" charset="0"/>
              </a:rPr>
              <a:t>a one-time, $50,000 </a:t>
            </a:r>
            <a:r>
              <a:rPr lang="en-US" sz="1800" dirty="0">
                <a:solidFill>
                  <a:srgbClr val="000000"/>
                </a:solidFill>
                <a:latin typeface="Times New Roman" panose="02020603050405020304" pitchFamily="18" charset="0"/>
                <a:cs typeface="Times New Roman" panose="02020603050405020304" pitchFamily="18" charset="0"/>
              </a:rPr>
              <a:t>distribution to charities through charitable gift annuities, charitable remainder unitrusts, and charitable remainder annuity trusts.</a:t>
            </a:r>
            <a:endParaRPr lang="en-US" altLang="en-US" sz="1800" dirty="0">
              <a:latin typeface="Times New Roman" panose="02020603050405020304" pitchFamily="18" charset="0"/>
              <a:cs typeface="Times New Roman" panose="02020603050405020304" pitchFamily="18" charset="0"/>
            </a:endParaRPr>
          </a:p>
          <a:p>
            <a:pPr>
              <a:spcBef>
                <a:spcPts val="600"/>
              </a:spcBef>
              <a:buClr>
                <a:schemeClr val="accent3"/>
              </a:buClr>
              <a:buFont typeface="Arial" panose="020B0604020202020204" pitchFamily="34" charset="0"/>
              <a:buChar char="•"/>
              <a:defRPr/>
            </a:pPr>
            <a:endParaRPr lang="en-US" dirty="0">
              <a:solidFill>
                <a:srgbClr val="1B1B1B"/>
              </a:solidFill>
            </a:endParaRPr>
          </a:p>
        </p:txBody>
      </p:sp>
      <p:sp>
        <p:nvSpPr>
          <p:cNvPr id="5" name="Footer Placeholder 3">
            <a:extLst>
              <a:ext uri="{FF2B5EF4-FFF2-40B4-BE49-F238E27FC236}">
                <a16:creationId xmlns:a16="http://schemas.microsoft.com/office/drawing/2014/main" id="{CC4CBAB7-E1BE-7101-9076-FCBA01C9D657}"/>
              </a:ext>
            </a:extLst>
          </p:cNvPr>
          <p:cNvSpPr>
            <a:spLocks noGrp="1"/>
          </p:cNvSpPr>
          <p:nvPr>
            <p:ph type="ftr" sz="quarter" idx="11"/>
          </p:nvPr>
        </p:nvSpPr>
        <p:spPr>
          <a:xfrm>
            <a:off x="304800" y="47625"/>
            <a:ext cx="4419600" cy="438150"/>
          </a:xfrm>
        </p:spPr>
        <p:txBody>
          <a:bodyPr/>
          <a:lstStyle/>
          <a:p>
            <a:pPr>
              <a:defRPr/>
            </a:pPr>
            <a:r>
              <a:rPr lang="en-US" sz="2000" i="1" dirty="0"/>
              <a:t>  The Law Offices of David R. Okrent</a:t>
            </a:r>
          </a:p>
        </p:txBody>
      </p:sp>
      <p:sp>
        <p:nvSpPr>
          <p:cNvPr id="168965" name="Rectangle 1">
            <a:extLst>
              <a:ext uri="{FF2B5EF4-FFF2-40B4-BE49-F238E27FC236}">
                <a16:creationId xmlns:a16="http://schemas.microsoft.com/office/drawing/2014/main" id="{B487604B-AD6F-9D69-B667-E3A0FB3DE3E4}"/>
              </a:ext>
            </a:extLst>
          </p:cNvPr>
          <p:cNvSpPr>
            <a:spLocks noChangeArrowheads="1"/>
          </p:cNvSpPr>
          <p:nvPr/>
        </p:nvSpPr>
        <p:spPr bwMode="auto">
          <a:xfrm>
            <a:off x="457200" y="2551113"/>
            <a:ext cx="10744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br>
              <a:rPr lang="en-US" altLang="en-US" dirty="0"/>
            </a:b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60CA-5579-256F-3687-5FF7998C267E}"/>
              </a:ext>
            </a:extLst>
          </p:cNvPr>
          <p:cNvSpPr>
            <a:spLocks noGrp="1"/>
          </p:cNvSpPr>
          <p:nvPr>
            <p:ph type="title"/>
          </p:nvPr>
        </p:nvSpPr>
        <p:spPr>
          <a:xfrm>
            <a:off x="0" y="990600"/>
            <a:ext cx="9067800" cy="657225"/>
          </a:xfrm>
        </p:spPr>
        <p:txBody>
          <a:bodyPr>
            <a:noAutofit/>
          </a:bodyPr>
          <a:lstStyle/>
          <a:p>
            <a:pPr algn="ctr">
              <a:lnSpc>
                <a:spcPts val="3000"/>
              </a:lnSpc>
              <a:defRPr/>
            </a:pPr>
            <a:r>
              <a:rPr lang="en-US" sz="3600" dirty="0">
                <a:latin typeface="Times New Roman" panose="02020603050405020304" pitchFamily="18" charset="0"/>
                <a:ea typeface="+mn-ea"/>
                <a:cs typeface="Times New Roman" panose="02020603050405020304" pitchFamily="18" charset="0"/>
              </a:rPr>
              <a:t>Donating Crypto Of $5,000 Or More Requires  Qualified Appraisal</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CA3885-F89C-2B3D-9658-61E89DEFE014}"/>
              </a:ext>
            </a:extLst>
          </p:cNvPr>
          <p:cNvSpPr>
            <a:spLocks noGrp="1"/>
          </p:cNvSpPr>
          <p:nvPr>
            <p:ph idx="1"/>
          </p:nvPr>
        </p:nvSpPr>
        <p:spPr>
          <a:xfrm>
            <a:off x="76200" y="1847850"/>
            <a:ext cx="9191625" cy="5437188"/>
          </a:xfrm>
        </p:spPr>
        <p:txBody>
          <a:bodyPr>
            <a:normAutofit fontScale="40000" lnSpcReduction="20000"/>
          </a:bodyPr>
          <a:lstStyle/>
          <a:p>
            <a:pPr>
              <a:lnSpc>
                <a:spcPct val="120000"/>
              </a:lnSpc>
              <a:spcAft>
                <a:spcPts val="750"/>
              </a:spcAft>
              <a:defRPr/>
            </a:pPr>
            <a:r>
              <a:rPr lang="en-US" sz="4500" dirty="0">
                <a:solidFill>
                  <a:srgbClr val="323232"/>
                </a:solidFill>
                <a:latin typeface="Times New Roman" panose="02020603050405020304" pitchFamily="18" charset="0"/>
                <a:cs typeface="Times New Roman" panose="02020603050405020304" pitchFamily="18" charset="0"/>
              </a:rPr>
              <a:t>Unlike publicly traded securities, a </a:t>
            </a:r>
            <a:r>
              <a:rPr lang="en-US" sz="4500" b="1" i="1" dirty="0">
                <a:solidFill>
                  <a:srgbClr val="323232"/>
                </a:solidFill>
                <a:latin typeface="Times New Roman" panose="02020603050405020304" pitchFamily="18" charset="0"/>
                <a:cs typeface="Times New Roman" panose="02020603050405020304" pitchFamily="18" charset="0"/>
              </a:rPr>
              <a:t>donation of cyrpto currency that exceeds $5,000 will require a qualified appraisal</a:t>
            </a:r>
            <a:r>
              <a:rPr lang="en-US" sz="4500" dirty="0">
                <a:solidFill>
                  <a:srgbClr val="323232"/>
                </a:solidFill>
                <a:latin typeface="Times New Roman" panose="02020603050405020304" pitchFamily="18" charset="0"/>
                <a:cs typeface="Times New Roman" panose="02020603050405020304" pitchFamily="18" charset="0"/>
              </a:rPr>
              <a:t>. Wait, aren’t crypto currencies actively traded, with the ups and downs of their prices making headlines? The answer is that neither the IRS nor the SEC has taken any official position to treat cryptocurrencies as securities. In fact, the </a:t>
            </a:r>
            <a:r>
              <a:rPr lang="en-US" sz="4500" b="1" i="1" dirty="0">
                <a:solidFill>
                  <a:srgbClr val="323232"/>
                </a:solidFill>
                <a:latin typeface="Times New Roman" panose="02020603050405020304" pitchFamily="18" charset="0"/>
                <a:cs typeface="Times New Roman" panose="02020603050405020304" pitchFamily="18" charset="0"/>
              </a:rPr>
              <a:t>IRS has designated cryptocurrency as property and not currency. </a:t>
            </a:r>
          </a:p>
          <a:p>
            <a:pPr lvl="1">
              <a:lnSpc>
                <a:spcPct val="120000"/>
              </a:lnSpc>
              <a:spcAft>
                <a:spcPts val="750"/>
              </a:spcAft>
              <a:buClr>
                <a:schemeClr val="accent3"/>
              </a:buClr>
              <a:defRPr/>
            </a:pPr>
            <a:r>
              <a:rPr lang="en-US" sz="4000" dirty="0">
                <a:solidFill>
                  <a:srgbClr val="323232"/>
                </a:solidFill>
                <a:latin typeface="Times New Roman" panose="02020603050405020304" pitchFamily="18" charset="0"/>
                <a:cs typeface="Times New Roman" panose="02020603050405020304" pitchFamily="18" charset="0"/>
              </a:rPr>
              <a:t>A “qualified appraisal” must meet IRS requirements, who is an appraiser who has met education &amp; experience requirements and are usually licensed/certified in state where property is located. </a:t>
            </a:r>
          </a:p>
          <a:p>
            <a:pPr lvl="1">
              <a:lnSpc>
                <a:spcPct val="120000"/>
              </a:lnSpc>
              <a:spcAft>
                <a:spcPts val="750"/>
              </a:spcAft>
              <a:buClr>
                <a:schemeClr val="accent3"/>
              </a:buClr>
              <a:defRPr/>
            </a:pPr>
            <a:r>
              <a:rPr lang="en-US" sz="4000" dirty="0">
                <a:solidFill>
                  <a:srgbClr val="323232"/>
                </a:solidFill>
                <a:latin typeface="Times New Roman" panose="02020603050405020304" pitchFamily="18" charset="0"/>
                <a:cs typeface="Times New Roman" panose="02020603050405020304" pitchFamily="18" charset="0"/>
              </a:rPr>
              <a:t>Appraisal must be no more than 60 days prior to the donation &amp; no later than due date of tax return including extensions. The appraisal is reported on Form 8283. </a:t>
            </a:r>
          </a:p>
          <a:p>
            <a:pPr lvl="1">
              <a:lnSpc>
                <a:spcPct val="120000"/>
              </a:lnSpc>
              <a:spcAft>
                <a:spcPts val="750"/>
              </a:spcAft>
              <a:buClr>
                <a:schemeClr val="accent3"/>
              </a:buClr>
              <a:defRPr/>
            </a:pPr>
            <a:r>
              <a:rPr lang="en-US" sz="4000" dirty="0">
                <a:solidFill>
                  <a:srgbClr val="323232"/>
                </a:solidFill>
                <a:latin typeface="Times New Roman" panose="02020603050405020304" pitchFamily="18" charset="0"/>
                <a:cs typeface="Times New Roman" panose="02020603050405020304" pitchFamily="18" charset="0"/>
              </a:rPr>
              <a:t>It can be challenging to find a crypto appraiser, investors may turn to their financial institutions, advisor, charities or donor advised funds and planned giving resources as a resource.</a:t>
            </a:r>
          </a:p>
          <a:p>
            <a:pPr lvl="1">
              <a:lnSpc>
                <a:spcPct val="120000"/>
              </a:lnSpc>
              <a:spcAft>
                <a:spcPts val="750"/>
              </a:spcAft>
              <a:buClr>
                <a:schemeClr val="accent3"/>
              </a:buClr>
              <a:defRPr/>
            </a:pPr>
            <a:endParaRPr lang="en-US" sz="2900" dirty="0">
              <a:solidFill>
                <a:srgbClr val="323232"/>
              </a:solidFill>
              <a:latin typeface="Times New Roman" panose="02020603050405020304" pitchFamily="18" charset="0"/>
              <a:cs typeface="Times New Roman" panose="02020603050405020304" pitchFamily="18" charset="0"/>
            </a:endParaRPr>
          </a:p>
          <a:p>
            <a:pPr>
              <a:lnSpc>
                <a:spcPct val="120000"/>
              </a:lnSpc>
              <a:spcAft>
                <a:spcPts val="750"/>
              </a:spcAft>
              <a:buClr>
                <a:schemeClr val="accent3"/>
              </a:buClr>
              <a:defRPr/>
            </a:pPr>
            <a:r>
              <a:rPr lang="en-US" sz="4500" b="1" i="1" dirty="0">
                <a:solidFill>
                  <a:srgbClr val="323232"/>
                </a:solidFill>
                <a:latin typeface="Times New Roman" panose="02020603050405020304" pitchFamily="18" charset="0"/>
                <a:cs typeface="Times New Roman" panose="02020603050405020304" pitchFamily="18" charset="0"/>
              </a:rPr>
              <a:t>Confirmed in Ruling of 1</a:t>
            </a:r>
            <a:r>
              <a:rPr lang="en-US" sz="4500" b="1" i="1" baseline="30000" dirty="0">
                <a:solidFill>
                  <a:srgbClr val="323232"/>
                </a:solidFill>
                <a:latin typeface="Times New Roman" panose="02020603050405020304" pitchFamily="18" charset="0"/>
                <a:cs typeface="Times New Roman" panose="02020603050405020304" pitchFamily="18" charset="0"/>
              </a:rPr>
              <a:t>st</a:t>
            </a:r>
            <a:r>
              <a:rPr lang="en-US" sz="4500" b="1" i="1" dirty="0">
                <a:solidFill>
                  <a:srgbClr val="323232"/>
                </a:solidFill>
                <a:latin typeface="Times New Roman" panose="02020603050405020304" pitchFamily="18" charset="0"/>
                <a:cs typeface="Times New Roman" panose="02020603050405020304" pitchFamily="18" charset="0"/>
              </a:rPr>
              <a:t> impression by IRS Office of Chief Counsel </a:t>
            </a:r>
          </a:p>
          <a:p>
            <a:pPr lvl="1">
              <a:lnSpc>
                <a:spcPct val="120000"/>
              </a:lnSpc>
              <a:spcAft>
                <a:spcPts val="750"/>
              </a:spcAft>
              <a:buClr>
                <a:schemeClr val="accent3"/>
              </a:buClr>
              <a:defRPr/>
            </a:pPr>
            <a:r>
              <a:rPr lang="en-US" sz="4000" b="1" i="1" dirty="0">
                <a:solidFill>
                  <a:srgbClr val="323232"/>
                </a:solidFill>
                <a:latin typeface="Times New Roman" panose="02020603050405020304" pitchFamily="18" charset="0"/>
                <a:cs typeface="Times New Roman" panose="02020603050405020304" pitchFamily="18" charset="0"/>
              </a:rPr>
              <a:t>Internal Revenue Service Memorandum Number: 202302012 Release Date: 1/13/2023</a:t>
            </a:r>
            <a:r>
              <a:rPr lang="en-US" sz="4000" dirty="0">
                <a:solidFill>
                  <a:srgbClr val="323232"/>
                </a:solidFill>
                <a:latin typeface="Times New Roman" panose="02020603050405020304" pitchFamily="18" charset="0"/>
                <a:cs typeface="Times New Roman" panose="02020603050405020304" pitchFamily="18" charset="0"/>
              </a:rPr>
              <a:t> – Failure to obtain a qualified appraisal will result in a denial of a Charitable Deduction</a:t>
            </a:r>
            <a:endParaRPr lang="en-US" sz="4000" dirty="0">
              <a:latin typeface="Times New Roman" panose="02020603050405020304" pitchFamily="18" charset="0"/>
              <a:cs typeface="Times New Roman" panose="02020603050405020304" pitchFamily="18" charset="0"/>
            </a:endParaRPr>
          </a:p>
          <a:p>
            <a:pPr>
              <a:defRPr/>
            </a:pPr>
            <a:endParaRPr lang="en-US" u="sng" dirty="0">
              <a:solidFill>
                <a:schemeClr val="accent1"/>
              </a:solidFill>
              <a:cs typeface="Times New Roman" panose="02020603050405020304" pitchFamily="18" charset="0"/>
            </a:endParaRPr>
          </a:p>
        </p:txBody>
      </p:sp>
      <p:sp>
        <p:nvSpPr>
          <p:cNvPr id="172036" name="Footer Placeholder 3">
            <a:extLst>
              <a:ext uri="{FF2B5EF4-FFF2-40B4-BE49-F238E27FC236}">
                <a16:creationId xmlns:a16="http://schemas.microsoft.com/office/drawing/2014/main" id="{2B369FB7-AB7F-3E2C-71D7-36A2E99322E9}"/>
              </a:ext>
            </a:extLst>
          </p:cNvPr>
          <p:cNvSpPr txBox="1">
            <a:spLocks noChangeArrowheads="1"/>
          </p:cNvSpPr>
          <p:nvPr/>
        </p:nvSpPr>
        <p:spPr bwMode="auto">
          <a:xfrm>
            <a:off x="304800" y="47625"/>
            <a:ext cx="441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i="1" dirty="0">
                <a:solidFill>
                  <a:srgbClr val="045C75"/>
                </a:solidFill>
              </a:rPr>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5E846-B995-E263-DD20-BC358A73E93F}"/>
            </a:ext>
          </a:extLst>
        </p:cNvPr>
        <p:cNvGrpSpPr/>
        <p:nvPr/>
      </p:nvGrpSpPr>
      <p:grpSpPr>
        <a:xfrm>
          <a:off x="0" y="0"/>
          <a:ext cx="0" cy="0"/>
          <a:chOff x="0" y="0"/>
          <a:chExt cx="0" cy="0"/>
        </a:xfrm>
      </p:grpSpPr>
      <p:sp>
        <p:nvSpPr>
          <p:cNvPr id="66562" name="Footer Placeholder 3">
            <a:extLst>
              <a:ext uri="{FF2B5EF4-FFF2-40B4-BE49-F238E27FC236}">
                <a16:creationId xmlns:a16="http://schemas.microsoft.com/office/drawing/2014/main" id="{2F3EBEB9-BB77-25C5-1A36-BEFA9DC6E408}"/>
              </a:ext>
            </a:extLst>
          </p:cNvPr>
          <p:cNvSpPr txBox="1">
            <a:spLocks noChangeArrowheads="1"/>
          </p:cNvSpPr>
          <p:nvPr/>
        </p:nvSpPr>
        <p:spPr bwMode="auto">
          <a:xfrm>
            <a:off x="228600" y="-11113"/>
            <a:ext cx="4419600" cy="4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2000" i="1" dirty="0">
                <a:solidFill>
                  <a:srgbClr val="045C75"/>
                </a:solidFill>
              </a:rPr>
              <a:t>  The Law Offices of David R. Okrent</a:t>
            </a:r>
          </a:p>
        </p:txBody>
      </p:sp>
      <p:sp>
        <p:nvSpPr>
          <p:cNvPr id="6" name="Title 1">
            <a:extLst>
              <a:ext uri="{FF2B5EF4-FFF2-40B4-BE49-F238E27FC236}">
                <a16:creationId xmlns:a16="http://schemas.microsoft.com/office/drawing/2014/main" id="{A8E93D4E-64C0-8DB4-04CF-7A839B908063}"/>
              </a:ext>
            </a:extLst>
          </p:cNvPr>
          <p:cNvSpPr txBox="1">
            <a:spLocks/>
          </p:cNvSpPr>
          <p:nvPr/>
        </p:nvSpPr>
        <p:spPr bwMode="auto">
          <a:xfrm>
            <a:off x="5316" y="823912"/>
            <a:ext cx="8839200" cy="531813"/>
          </a:xfrm>
          <a:prstGeom prst="rect">
            <a:avLst/>
          </a:prstGeom>
          <a:noFill/>
          <a:ln>
            <a:noFill/>
          </a:ln>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defRPr/>
            </a:pPr>
            <a:r>
              <a:rPr lang="en-US" sz="3600" dirty="0">
                <a:latin typeface="Times New Roman" panose="02020603050405020304" pitchFamily="18" charset="0"/>
                <a:cs typeface="Times New Roman" panose="02020603050405020304" pitchFamily="18" charset="0"/>
              </a:rPr>
              <a:t>Estate Planning Considerations 2025</a:t>
            </a:r>
            <a:endParaRPr lang="en-US" sz="1800" i="1" spc="15"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079E24-B446-199B-0AF5-F3EE0CB03A7F}"/>
              </a:ext>
            </a:extLst>
          </p:cNvPr>
          <p:cNvSpPr txBox="1"/>
          <p:nvPr/>
        </p:nvSpPr>
        <p:spPr>
          <a:xfrm>
            <a:off x="533400" y="2057400"/>
            <a:ext cx="8610600" cy="4955203"/>
          </a:xfrm>
          <a:prstGeom prst="rect">
            <a:avLst/>
          </a:prstGeom>
          <a:noFill/>
        </p:spPr>
        <p:txBody>
          <a:bodyPr wrap="square">
            <a:spAutoFit/>
          </a:bodyPr>
          <a:lstStyle/>
          <a:p>
            <a:pPr marL="342900"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Gift</a:t>
            </a:r>
            <a:r>
              <a:rPr lang="en-US" sz="2000" dirty="0">
                <a:latin typeface="Times New Roman" panose="02020603050405020304" pitchFamily="18" charset="0"/>
                <a:cs typeface="Times New Roman" panose="02020603050405020304" pitchFamily="18" charset="0"/>
              </a:rPr>
              <a:t> more then </a:t>
            </a:r>
            <a:r>
              <a:rPr lang="en-US" sz="2000" b="1" i="1" dirty="0">
                <a:latin typeface="Times New Roman" panose="02020603050405020304" pitchFamily="18" charset="0"/>
                <a:cs typeface="Times New Roman" panose="02020603050405020304" pitchFamily="18" charset="0"/>
              </a:rPr>
              <a:t>$6,995,000,  to use the extra “Basic Exclusion Amount.“</a:t>
            </a:r>
            <a:endParaRPr lang="en-US" sz="2000" dirty="0">
              <a:latin typeface="Times New Roman" panose="02020603050405020304" pitchFamily="18" charset="0"/>
              <a:cs typeface="Times New Roman" panose="02020603050405020304" pitchFamily="18" charset="0"/>
            </a:endParaRPr>
          </a:p>
          <a:p>
            <a:pPr marL="228600"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Outright Gifts.</a:t>
            </a:r>
          </a:p>
          <a:p>
            <a:pPr marL="228600"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Spousal Lifetime Access Trust (SLAT).</a:t>
            </a:r>
            <a:r>
              <a:rPr lang="en-US" sz="2000" dirty="0">
                <a:latin typeface="Times New Roman" panose="02020603050405020304" pitchFamily="18" charset="0"/>
                <a:cs typeface="Times New Roman" panose="02020603050405020304" pitchFamily="18" charset="0"/>
              </a:rPr>
              <a:t> </a:t>
            </a:r>
          </a:p>
          <a:p>
            <a:pPr marL="228600"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Split Gifts. </a:t>
            </a:r>
          </a:p>
          <a:p>
            <a:pPr marL="228600"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Use Business entities to transfer certain assets.</a:t>
            </a:r>
          </a:p>
          <a:p>
            <a:pPr marL="228600"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GST Planning.</a:t>
            </a:r>
          </a:p>
          <a:p>
            <a:pPr marL="169863"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Topping Off Gifts.</a:t>
            </a:r>
          </a:p>
          <a:p>
            <a:pPr marL="169863"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Review Formula Bequests</a:t>
            </a:r>
            <a:r>
              <a:rPr lang="en-US" sz="2000" dirty="0">
                <a:latin typeface="Times New Roman" panose="02020603050405020304" pitchFamily="18" charset="0"/>
                <a:cs typeface="Times New Roman" panose="02020603050405020304" pitchFamily="18" charset="0"/>
              </a:rPr>
              <a:t>. </a:t>
            </a:r>
          </a:p>
          <a:p>
            <a:pPr marL="169863"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Insure Adequate Disclosure Reporting on Gift Tax Returns.</a:t>
            </a:r>
          </a:p>
          <a:p>
            <a:pPr marL="169863"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Consider Ensuring Your Estate Has Sufficient Liquidity.</a:t>
            </a:r>
          </a:p>
          <a:p>
            <a:pPr marL="169863"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Use a Defective “Grantor” Trusts.</a:t>
            </a:r>
          </a:p>
          <a:p>
            <a:pPr marL="169863"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Consider the Basis Adjustment and "upstream planning.“</a:t>
            </a:r>
          </a:p>
          <a:p>
            <a:pPr marL="169863" indent="-342900">
              <a:buClr>
                <a:schemeClr val="accent3"/>
              </a:buClr>
              <a:buFont typeface="Arial" panose="020B0604020202020204" pitchFamily="34" charset="0"/>
              <a:buChar char="•"/>
              <a:defRPr/>
            </a:pPr>
            <a:r>
              <a:rPr lang="en-US" sz="2000" b="1" i="1" dirty="0">
                <a:latin typeface="Times New Roman" panose="02020603050405020304" pitchFamily="18" charset="0"/>
                <a:cs typeface="Times New Roman" panose="02020603050405020304" pitchFamily="18" charset="0"/>
              </a:rPr>
              <a:t>Charitable Giving.</a:t>
            </a:r>
          </a:p>
          <a:p>
            <a:pPr marL="800100" lvl="1" indent="-342900">
              <a:buClr>
                <a:schemeClr val="accent3"/>
              </a:buClr>
              <a:buFont typeface="Arial" panose="020B0604020202020204" pitchFamily="34" charset="0"/>
              <a:buChar char="•"/>
              <a:defRPr/>
            </a:pPr>
            <a:endParaRPr lang="en-US" sz="1800" b="1" i="1" dirty="0">
              <a:latin typeface="Times New Roman" panose="02020603050405020304" pitchFamily="18" charset="0"/>
              <a:cs typeface="Times New Roman" panose="02020603050405020304" pitchFamily="18" charset="0"/>
            </a:endParaRPr>
          </a:p>
          <a:p>
            <a:pPr marL="800100" lvl="1" indent="-342900">
              <a:buClr>
                <a:schemeClr val="accent3"/>
              </a:buClr>
              <a:buFont typeface="Arial" panose="020B0604020202020204" pitchFamily="34" charset="0"/>
              <a:buChar char="•"/>
              <a:defRPr/>
            </a:pPr>
            <a:endParaRPr lang="en-US" sz="1900" dirty="0">
              <a:latin typeface="Times New Roman" panose="02020603050405020304" pitchFamily="18" charset="0"/>
              <a:cs typeface="Times New Roman" panose="02020603050405020304" pitchFamily="18" charset="0"/>
            </a:endParaRPr>
          </a:p>
          <a:p>
            <a:pPr marL="342900" indent="-342900">
              <a:buClr>
                <a:schemeClr val="accent3"/>
              </a:buClr>
              <a:buFont typeface="Arial" panose="020B0604020202020204" pitchFamily="34" charset="0"/>
              <a:buChar char="•"/>
              <a:defRPr/>
            </a:pP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99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22AFEC8-B783-B14A-A065-39FD830C5DEF}"/>
              </a:ext>
            </a:extLst>
          </p:cNvPr>
          <p:cNvSpPr>
            <a:spLocks noGrp="1"/>
          </p:cNvSpPr>
          <p:nvPr>
            <p:ph type="title"/>
          </p:nvPr>
        </p:nvSpPr>
        <p:spPr>
          <a:xfrm>
            <a:off x="228600" y="914400"/>
            <a:ext cx="8229600" cy="971550"/>
          </a:xfrm>
        </p:spPr>
        <p:txBody>
          <a:bodyPr/>
          <a:lstStyle/>
          <a:p>
            <a:pPr algn="ctr" eaLnBrk="1" hangingPunct="1"/>
            <a:r>
              <a:rPr lang="en-US" altLang="en-US" sz="3200" b="1" dirty="0">
                <a:latin typeface="Times New Roman" panose="02020603050405020304" pitchFamily="18" charset="0"/>
                <a:cs typeface="Times New Roman" panose="02020603050405020304" pitchFamily="18" charset="0"/>
              </a:rPr>
              <a:t>The 10 Most Common Mistakes in</a:t>
            </a:r>
            <a:br>
              <a:rPr lang="en-US" altLang="en-US" sz="3200"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 Elder Law &amp; Estate Planning</a:t>
            </a:r>
          </a:p>
        </p:txBody>
      </p:sp>
      <p:sp>
        <p:nvSpPr>
          <p:cNvPr id="3" name="Content Placeholder 2">
            <a:extLst>
              <a:ext uri="{FF2B5EF4-FFF2-40B4-BE49-F238E27FC236}">
                <a16:creationId xmlns:a16="http://schemas.microsoft.com/office/drawing/2014/main" id="{0D6AB358-8B15-2D41-8D2E-32CBF9DFC074}"/>
              </a:ext>
            </a:extLst>
          </p:cNvPr>
          <p:cNvSpPr>
            <a:spLocks noGrp="1"/>
          </p:cNvSpPr>
          <p:nvPr>
            <p:ph idx="1"/>
          </p:nvPr>
        </p:nvSpPr>
        <p:spPr>
          <a:xfrm>
            <a:off x="228600" y="2209800"/>
            <a:ext cx="8839200" cy="4467225"/>
          </a:xfrm>
        </p:spPr>
        <p:txBody>
          <a:bodyPr>
            <a:normAutofit/>
          </a:bodyPr>
          <a:lstStyle/>
          <a:p>
            <a:pPr marL="274320" indent="-274320" eaLnBrk="1" fontAlgn="auto" hangingPunct="1">
              <a:lnSpc>
                <a:spcPct val="70000"/>
              </a:lnSpc>
              <a:spcBef>
                <a:spcPts val="1200"/>
              </a:spcBef>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No Estate Plan &amp; Beneficiary Designation Wrong/Missing</a:t>
            </a:r>
          </a:p>
          <a:p>
            <a:pPr marL="274320" indent="-274320" eaLnBrk="1" fontAlgn="auto" hangingPunct="1">
              <a:lnSpc>
                <a:spcPct val="70000"/>
              </a:lnSpc>
              <a:spcBef>
                <a:spcPts val="1200"/>
              </a:spcBef>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No Documents or they are Outdated</a:t>
            </a:r>
          </a:p>
          <a:p>
            <a:pPr marL="274320" indent="-274320" eaLnBrk="1" fontAlgn="auto" hangingPunct="1">
              <a:lnSpc>
                <a:spcPct val="70000"/>
              </a:lnSpc>
              <a:spcBef>
                <a:spcPts val="1200"/>
              </a:spcBef>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The Wrong Executor/Trustee/Agent in POA and HCPOA</a:t>
            </a:r>
          </a:p>
          <a:p>
            <a:pPr marL="274320" indent="-274320" eaLnBrk="1" fontAlgn="auto" hangingPunct="1">
              <a:lnSpc>
                <a:spcPct val="70000"/>
              </a:lnSpc>
              <a:spcBef>
                <a:spcPts val="1200"/>
              </a:spcBef>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Failure to:</a:t>
            </a:r>
          </a:p>
          <a:p>
            <a:pPr marL="641033" lvl="1" indent="-274320" eaLnBrk="1" fontAlgn="auto" hangingPunct="1">
              <a:lnSpc>
                <a:spcPct val="70000"/>
              </a:lnSpc>
              <a:spcBef>
                <a:spcPts val="800"/>
              </a:spcBef>
              <a:spcAft>
                <a:spcPts val="0"/>
              </a:spcAft>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Fund/Coordinate Living Trust and Assets</a:t>
            </a:r>
          </a:p>
          <a:p>
            <a:pPr marL="641033" lvl="1" indent="-274320" eaLnBrk="1" fontAlgn="auto" hangingPunct="1">
              <a:lnSpc>
                <a:spcPct val="70000"/>
              </a:lnSpc>
              <a:spcBef>
                <a:spcPts val="800"/>
              </a:spcBef>
              <a:spcAft>
                <a:spcPts val="0"/>
              </a:spcAft>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Execute Power of Attorney w/Gift Giving Provisions</a:t>
            </a:r>
          </a:p>
          <a:p>
            <a:pPr marL="641033" lvl="1" indent="-274320" eaLnBrk="1" fontAlgn="auto" hangingPunct="1">
              <a:lnSpc>
                <a:spcPct val="70000"/>
              </a:lnSpc>
              <a:spcBef>
                <a:spcPts val="800"/>
              </a:spcBef>
              <a:spcAft>
                <a:spcPts val="0"/>
              </a:spcAft>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Sign Documents and complete Will</a:t>
            </a:r>
          </a:p>
          <a:p>
            <a:pPr marL="641033" lvl="1" indent="-274320" eaLnBrk="1" fontAlgn="auto" hangingPunct="1">
              <a:lnSpc>
                <a:spcPct val="70000"/>
              </a:lnSpc>
              <a:spcBef>
                <a:spcPts val="800"/>
              </a:spcBef>
              <a:spcAft>
                <a:spcPts val="0"/>
              </a:spcAft>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Properly Insure Assets inside a Living Trust </a:t>
            </a:r>
          </a:p>
          <a:p>
            <a:pPr marL="641033" lvl="1" indent="-274320" eaLnBrk="1" fontAlgn="auto" hangingPunct="1">
              <a:lnSpc>
                <a:spcPct val="70000"/>
              </a:lnSpc>
              <a:spcBef>
                <a:spcPts val="800"/>
              </a:spcBef>
              <a:spcAft>
                <a:spcPts val="0"/>
              </a:spcAft>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Consider Income Tax Impact of Estate as well Estate Tax</a:t>
            </a:r>
          </a:p>
          <a:p>
            <a:pPr marL="641033" lvl="1" indent="-274320" eaLnBrk="1" fontAlgn="auto" hangingPunct="1">
              <a:lnSpc>
                <a:spcPct val="70000"/>
              </a:lnSpc>
              <a:spcBef>
                <a:spcPts val="800"/>
              </a:spcBef>
              <a:spcAft>
                <a:spcPts val="0"/>
              </a:spcAft>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Plan for Long Term Care</a:t>
            </a:r>
          </a:p>
          <a:p>
            <a:pPr marL="641033" lvl="1" indent="-274320" eaLnBrk="1" fontAlgn="auto" hangingPunct="1">
              <a:lnSpc>
                <a:spcPct val="70000"/>
              </a:lnSpc>
              <a:spcBef>
                <a:spcPts val="800"/>
              </a:spcBef>
              <a:spcAft>
                <a:spcPts val="0"/>
              </a:spcAft>
              <a:buClr>
                <a:schemeClr val="accent3"/>
              </a:buClr>
              <a:buFont typeface="Wingdings 2"/>
              <a:buChar char=""/>
              <a:defRPr/>
            </a:pPr>
            <a:r>
              <a:rPr lang="en-US" sz="2600" dirty="0">
                <a:latin typeface="Times New Roman" panose="02020603050405020304" pitchFamily="18" charset="0"/>
                <a:cs typeface="Times New Roman" panose="02020603050405020304" pitchFamily="18" charset="0"/>
              </a:rPr>
              <a:t>Consult with Qualified Professionals</a:t>
            </a:r>
          </a:p>
        </p:txBody>
      </p:sp>
      <p:sp>
        <p:nvSpPr>
          <p:cNvPr id="6" name="Footer Placeholder 3">
            <a:extLst>
              <a:ext uri="{FF2B5EF4-FFF2-40B4-BE49-F238E27FC236}">
                <a16:creationId xmlns:a16="http://schemas.microsoft.com/office/drawing/2014/main" id="{8BCFFCAF-89D9-AA47-9026-E5772B9E899E}"/>
              </a:ext>
            </a:extLst>
          </p:cNvPr>
          <p:cNvSpPr txBox="1">
            <a:spLocks/>
          </p:cNvSpPr>
          <p:nvPr/>
        </p:nvSpPr>
        <p:spPr>
          <a:xfrm>
            <a:off x="262890" y="180975"/>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8BF4-7E17-9946-AE26-E41A50B817BF}"/>
              </a:ext>
            </a:extLst>
          </p:cNvPr>
          <p:cNvSpPr>
            <a:spLocks noGrp="1"/>
          </p:cNvSpPr>
          <p:nvPr>
            <p:ph type="title"/>
          </p:nvPr>
        </p:nvSpPr>
        <p:spPr>
          <a:xfrm>
            <a:off x="0" y="1981200"/>
            <a:ext cx="9144000" cy="704850"/>
          </a:xfrm>
        </p:spPr>
        <p:txBody>
          <a:bodyPr>
            <a:normAutofit fontScale="90000"/>
          </a:bodyPr>
          <a:lstStyle/>
          <a:p>
            <a:pPr algn="ctr" eaLnBrk="1" fontAlgn="auto" hangingPunct="1">
              <a:spcAft>
                <a:spcPts val="0"/>
              </a:spcAft>
              <a:defRPr/>
            </a:pPr>
            <a:r>
              <a:rPr lang="en-US" sz="4000" dirty="0">
                <a:latin typeface="Times New Roman" panose="02020603050405020304" pitchFamily="18" charset="0"/>
                <a:cs typeface="Times New Roman" panose="02020603050405020304" pitchFamily="18" charset="0"/>
              </a:rPr>
              <a:t>NY Governor’s 2024-2025 Budget Creates “Transfer on Death Deeds” in New York, Exercise Caution!</a:t>
            </a:r>
          </a:p>
        </p:txBody>
      </p:sp>
      <p:sp>
        <p:nvSpPr>
          <p:cNvPr id="3" name="Content Placeholder 2">
            <a:extLst>
              <a:ext uri="{FF2B5EF4-FFF2-40B4-BE49-F238E27FC236}">
                <a16:creationId xmlns:a16="http://schemas.microsoft.com/office/drawing/2014/main" id="{A6EA98AA-71F7-B346-8E99-6228388CFD3E}"/>
              </a:ext>
            </a:extLst>
          </p:cNvPr>
          <p:cNvSpPr>
            <a:spLocks noGrp="1"/>
          </p:cNvSpPr>
          <p:nvPr>
            <p:ph idx="1"/>
          </p:nvPr>
        </p:nvSpPr>
        <p:spPr>
          <a:xfrm>
            <a:off x="76200" y="3200400"/>
            <a:ext cx="8839200" cy="28194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The NY Governor’s 2024-2025 budget contained a new section of the Real Property Law in New York, Section 424 authorizing Transfer-On-Death Deed(s) for New York real property (See Governor’s budget, Art. VII, Part O, sec. 12).</a:t>
            </a:r>
          </a:p>
          <a:p>
            <a:pPr marL="274320" indent="-274320" eaLnBrk="1" fontAlgn="auto" hangingPunct="1">
              <a:spcAft>
                <a:spcPts val="0"/>
              </a:spcAft>
              <a:buClr>
                <a:schemeClr val="accent3"/>
              </a:buClr>
              <a:buFont typeface="Wingdings 2"/>
              <a:buChar char=""/>
              <a:defRPr/>
            </a:pPr>
            <a:endParaRPr lang="en-US" sz="2400"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en-US" sz="2400" dirty="0">
                <a:latin typeface="Times New Roman" panose="02020603050405020304" pitchFamily="18" charset="0"/>
                <a:cs typeface="Times New Roman" panose="02020603050405020304" pitchFamily="18" charset="0"/>
              </a:rPr>
              <a:t>See our blog on our website at:</a:t>
            </a:r>
          </a:p>
          <a:p>
            <a:pPr marL="641033" lvl="1" indent="-274320" eaLnBrk="1" fontAlgn="auto" hangingPunct="1">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https://okrentlaw.com/ny-governors-2024-2025-budget-creates-transfer-on-death-deeds-in-new-york-exercise-caution/ </a:t>
            </a:r>
          </a:p>
        </p:txBody>
      </p:sp>
      <p:sp>
        <p:nvSpPr>
          <p:cNvPr id="6" name="Footer Placeholder 3">
            <a:extLst>
              <a:ext uri="{FF2B5EF4-FFF2-40B4-BE49-F238E27FC236}">
                <a16:creationId xmlns:a16="http://schemas.microsoft.com/office/drawing/2014/main" id="{52C06574-886F-2246-AD73-D726FF480E2C}"/>
              </a:ext>
            </a:extLst>
          </p:cNvPr>
          <p:cNvSpPr>
            <a:spLocks noGrp="1"/>
          </p:cNvSpPr>
          <p:nvPr>
            <p:ph type="ftr" sz="quarter" idx="11"/>
          </p:nvPr>
        </p:nvSpPr>
        <p:spPr>
          <a:xfrm>
            <a:off x="173736" y="121158"/>
            <a:ext cx="4419600" cy="438150"/>
          </a:xfrm>
        </p:spPr>
        <p:txBody>
          <a:bodyPr/>
          <a:lstStyle/>
          <a:p>
            <a:pPr>
              <a:defRPr/>
            </a:pPr>
            <a:r>
              <a:rPr lang="en-US" sz="2000" i="1" dirty="0"/>
              <a:t>  The Law Offices of David R. Okrent</a:t>
            </a:r>
          </a:p>
        </p:txBody>
      </p:sp>
    </p:spTree>
    <p:extLst>
      <p:ext uri="{BB962C8B-B14F-4D97-AF65-F5344CB8AC3E}">
        <p14:creationId xmlns:p14="http://schemas.microsoft.com/office/powerpoint/2010/main" val="6383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C92A-AB24-D24D-80E4-5E9766F1DD02}"/>
              </a:ext>
            </a:extLst>
          </p:cNvPr>
          <p:cNvSpPr>
            <a:spLocks noGrp="1"/>
          </p:cNvSpPr>
          <p:nvPr>
            <p:ph type="title"/>
          </p:nvPr>
        </p:nvSpPr>
        <p:spPr>
          <a:xfrm>
            <a:off x="308251" y="549299"/>
            <a:ext cx="8382000" cy="704850"/>
          </a:xfrm>
        </p:spPr>
        <p:txBody>
          <a:bodyPr>
            <a:normAutofit fontScale="90000"/>
          </a:bodyPr>
          <a:lstStyle/>
          <a:p>
            <a:pPr algn="ctr" eaLnBrk="1" fontAlgn="auto" hangingPunct="1">
              <a:spcAft>
                <a:spcPts val="0"/>
              </a:spcAft>
              <a:defRPr/>
            </a:pPr>
            <a:r>
              <a:rPr lang="en-US" dirty="0">
                <a:latin typeface="Times New Roman" panose="02020603050405020304" pitchFamily="18" charset="0"/>
                <a:cs typeface="Times New Roman" panose="02020603050405020304" pitchFamily="18" charset="0"/>
              </a:rPr>
              <a:t>A The New Method of Taxation …. </a:t>
            </a:r>
          </a:p>
        </p:txBody>
      </p:sp>
      <p:sp>
        <p:nvSpPr>
          <p:cNvPr id="39954" name="Rectangle 1">
            <a:extLst>
              <a:ext uri="{FF2B5EF4-FFF2-40B4-BE49-F238E27FC236}">
                <a16:creationId xmlns:a16="http://schemas.microsoft.com/office/drawing/2014/main" id="{C5C6A1B7-78AB-BF4D-97AE-194CC1CCC112}"/>
              </a:ext>
            </a:extLst>
          </p:cNvPr>
          <p:cNvSpPr>
            <a:spLocks noChangeArrowheads="1"/>
          </p:cNvSpPr>
          <p:nvPr/>
        </p:nvSpPr>
        <p:spPr bwMode="auto">
          <a:xfrm>
            <a:off x="457200" y="2144713"/>
            <a:ext cx="10744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br>
              <a:rPr lang="en-US" altLang="en-US"/>
            </a:br>
            <a:endParaRPr lang="en-US" altLang="en-US"/>
          </a:p>
        </p:txBody>
      </p:sp>
      <p:sp>
        <p:nvSpPr>
          <p:cNvPr id="7" name="Footer Placeholder 3">
            <a:extLst>
              <a:ext uri="{FF2B5EF4-FFF2-40B4-BE49-F238E27FC236}">
                <a16:creationId xmlns:a16="http://schemas.microsoft.com/office/drawing/2014/main" id="{167A4F00-5420-944D-ADB7-C96AB4C4FB6A}"/>
              </a:ext>
            </a:extLst>
          </p:cNvPr>
          <p:cNvSpPr txBox="1">
            <a:spLocks/>
          </p:cNvSpPr>
          <p:nvPr/>
        </p:nvSpPr>
        <p:spPr>
          <a:xfrm>
            <a:off x="228601" y="103459"/>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pic>
        <p:nvPicPr>
          <p:cNvPr id="5" name="Content Placeholder 4" descr="A picture containing text, engineering drawing&#10;&#10;Description automatically generated">
            <a:extLst>
              <a:ext uri="{FF2B5EF4-FFF2-40B4-BE49-F238E27FC236}">
                <a16:creationId xmlns:a16="http://schemas.microsoft.com/office/drawing/2014/main" id="{4616FA33-897F-4BFC-AE2F-CE23D270FA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22" y="1386980"/>
            <a:ext cx="9065355" cy="5367561"/>
          </a:xfrm>
          <a:effectLst/>
        </p:spPr>
      </p:pic>
    </p:spTree>
    <p:extLst>
      <p:ext uri="{BB962C8B-B14F-4D97-AF65-F5344CB8AC3E}">
        <p14:creationId xmlns:p14="http://schemas.microsoft.com/office/powerpoint/2010/main" val="330495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7DA7B799-5A53-F93F-C71A-20F5197D29B6}"/>
              </a:ext>
            </a:extLst>
          </p:cNvPr>
          <p:cNvSpPr>
            <a:spLocks noGrp="1"/>
          </p:cNvSpPr>
          <p:nvPr>
            <p:ph type="title"/>
          </p:nvPr>
        </p:nvSpPr>
        <p:spPr>
          <a:xfrm>
            <a:off x="381000" y="381000"/>
            <a:ext cx="8229600" cy="1143000"/>
          </a:xfrm>
        </p:spPr>
        <p:txBody>
          <a:bodyPr/>
          <a:lstStyle/>
          <a:p>
            <a:pPr>
              <a:buFont typeface="Wingdings 2" panose="05020102010507070707" pitchFamily="18" charset="2"/>
              <a:buNone/>
            </a:pPr>
            <a:r>
              <a:rPr lang="en-US" altLang="en-US" sz="4800" dirty="0">
                <a:solidFill>
                  <a:srgbClr val="000000"/>
                </a:solidFill>
                <a:latin typeface="Times New Roman" panose="02020603050405020304" pitchFamily="18" charset="0"/>
                <a:cs typeface="Times New Roman" panose="02020603050405020304" pitchFamily="18" charset="0"/>
              </a:rPr>
              <a:t>Famous Tax Quotes:</a:t>
            </a:r>
          </a:p>
        </p:txBody>
      </p:sp>
      <p:sp>
        <p:nvSpPr>
          <p:cNvPr id="207875" name="Content Placeholder 2">
            <a:extLst>
              <a:ext uri="{FF2B5EF4-FFF2-40B4-BE49-F238E27FC236}">
                <a16:creationId xmlns:a16="http://schemas.microsoft.com/office/drawing/2014/main" id="{D3EDDF08-72C2-0A54-8035-FCF0F3065798}"/>
              </a:ext>
            </a:extLst>
          </p:cNvPr>
          <p:cNvSpPr>
            <a:spLocks noGrp="1"/>
          </p:cNvSpPr>
          <p:nvPr>
            <p:ph idx="1"/>
          </p:nvPr>
        </p:nvSpPr>
        <p:spPr>
          <a:xfrm>
            <a:off x="152400" y="1600200"/>
            <a:ext cx="8559800" cy="4676775"/>
          </a:xfrm>
        </p:spPr>
        <p:txBody>
          <a:bodyPr/>
          <a:lstStyle/>
          <a:p>
            <a:pPr marL="0" indent="0">
              <a:buFont typeface="Wingdings 2" panose="05020102010507070707" pitchFamily="18" charset="2"/>
              <a:buNone/>
            </a:pPr>
            <a:r>
              <a:rPr lang="en-US" altLang="en-US" sz="1800" dirty="0">
                <a:solidFill>
                  <a:srgbClr val="000000"/>
                </a:solidFill>
                <a:latin typeface="Times New Roman" panose="02020603050405020304" pitchFamily="18" charset="0"/>
              </a:rPr>
              <a:t> </a:t>
            </a:r>
          </a:p>
          <a:p>
            <a:pPr marL="0" indent="0">
              <a:buFont typeface="Wingdings 2" panose="05020102010507070707" pitchFamily="18" charset="2"/>
              <a:buNone/>
            </a:pPr>
            <a:r>
              <a:rPr lang="en-US" altLang="en-US" sz="2200" b="1" i="1" dirty="0">
                <a:solidFill>
                  <a:srgbClr val="000000"/>
                </a:solidFill>
                <a:latin typeface="Times New Roman" panose="02020603050405020304" pitchFamily="18" charset="0"/>
                <a:cs typeface="Times New Roman" panose="02020603050405020304" pitchFamily="18" charset="0"/>
              </a:rPr>
              <a:t>Ronald Reagan </a:t>
            </a:r>
            <a:r>
              <a:rPr lang="en-US" altLang="en-US" sz="2200" dirty="0">
                <a:solidFill>
                  <a:srgbClr val="000000"/>
                </a:solidFill>
                <a:latin typeface="Times New Roman" panose="02020603050405020304" pitchFamily="18" charset="0"/>
                <a:cs typeface="Times New Roman" panose="02020603050405020304" pitchFamily="18" charset="0"/>
              </a:rPr>
              <a:t>-"The taxpayer: that’s someone who works for the federal government but doesn’t have to take a civil service examination.“</a:t>
            </a:r>
          </a:p>
          <a:p>
            <a:pPr marL="0" indent="0">
              <a:buFont typeface="Wingdings 2" panose="05020102010507070707" pitchFamily="18" charset="2"/>
              <a:buNone/>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r>
              <a:rPr lang="en-US" altLang="en-US" sz="2200" b="1" i="1" dirty="0">
                <a:solidFill>
                  <a:srgbClr val="000000"/>
                </a:solidFill>
                <a:latin typeface="Times New Roman" panose="02020603050405020304" pitchFamily="18" charset="0"/>
                <a:cs typeface="Times New Roman" panose="02020603050405020304" pitchFamily="18" charset="0"/>
              </a:rPr>
              <a:t>Albert Einstein</a:t>
            </a:r>
            <a:r>
              <a:rPr lang="en-US" altLang="en-US" sz="2200" dirty="0">
                <a:solidFill>
                  <a:srgbClr val="000000"/>
                </a:solidFill>
                <a:latin typeface="Times New Roman" panose="02020603050405020304" pitchFamily="18" charset="0"/>
                <a:cs typeface="Times New Roman" panose="02020603050405020304" pitchFamily="18" charset="0"/>
              </a:rPr>
              <a:t>  - "The hardest thing in the world to understand is the income tax.“</a:t>
            </a:r>
          </a:p>
          <a:p>
            <a:pPr marL="0" indent="0">
              <a:buFont typeface="Wingdings 2" panose="05020102010507070707" pitchFamily="18" charset="2"/>
              <a:buNone/>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r>
              <a:rPr lang="en-US" altLang="en-US" sz="2200" b="1" i="1" dirty="0">
                <a:solidFill>
                  <a:srgbClr val="000000"/>
                </a:solidFill>
                <a:latin typeface="Times New Roman" panose="02020603050405020304" pitchFamily="18" charset="0"/>
                <a:cs typeface="Times New Roman" panose="02020603050405020304" pitchFamily="18" charset="0"/>
              </a:rPr>
              <a:t>Morgan Stanley advertisement</a:t>
            </a:r>
            <a:r>
              <a:rPr lang="en-US" altLang="en-US" sz="2200" dirty="0">
                <a:solidFill>
                  <a:srgbClr val="000000"/>
                </a:solidFill>
                <a:latin typeface="Times New Roman" panose="02020603050405020304" pitchFamily="18" charset="0"/>
                <a:cs typeface="Times New Roman" panose="02020603050405020304" pitchFamily="18" charset="0"/>
              </a:rPr>
              <a:t> -  “You must pay taxes. But there’s no law that says you </a:t>
            </a:r>
            <a:r>
              <a:rPr lang="en-US" altLang="en-US" sz="2200" dirty="0" err="1">
                <a:solidFill>
                  <a:srgbClr val="000000"/>
                </a:solidFill>
                <a:latin typeface="Times New Roman" panose="02020603050405020304" pitchFamily="18" charset="0"/>
                <a:cs typeface="Times New Roman" panose="02020603050405020304" pitchFamily="18" charset="0"/>
              </a:rPr>
              <a:t>gotta</a:t>
            </a:r>
            <a:r>
              <a:rPr lang="en-US" altLang="en-US" sz="2200" dirty="0">
                <a:solidFill>
                  <a:srgbClr val="000000"/>
                </a:solidFill>
                <a:latin typeface="Times New Roman" panose="02020603050405020304" pitchFamily="18" charset="0"/>
                <a:cs typeface="Times New Roman" panose="02020603050405020304" pitchFamily="18" charset="0"/>
              </a:rPr>
              <a:t> leave a tip.“</a:t>
            </a:r>
          </a:p>
          <a:p>
            <a:pPr marL="0" indent="0">
              <a:buFont typeface="Wingdings 2" panose="05020102010507070707" pitchFamily="18" charset="2"/>
              <a:buNone/>
            </a:pPr>
            <a:endParaRPr lang="en-US" altLang="en-US" sz="2200" dirty="0">
              <a:solidFill>
                <a:srgbClr val="000000"/>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r>
              <a:rPr lang="en-US" altLang="en-US" sz="2200" b="1" i="1" dirty="0">
                <a:solidFill>
                  <a:srgbClr val="000000"/>
                </a:solidFill>
                <a:latin typeface="Times New Roman" panose="02020603050405020304" pitchFamily="18" charset="0"/>
                <a:cs typeface="Times New Roman" panose="02020603050405020304" pitchFamily="18" charset="0"/>
              </a:rPr>
              <a:t>Will Rogers</a:t>
            </a:r>
            <a:r>
              <a:rPr lang="en-US" altLang="en-US" sz="2200" dirty="0">
                <a:solidFill>
                  <a:srgbClr val="000000"/>
                </a:solidFill>
                <a:latin typeface="Times New Roman" panose="02020603050405020304" pitchFamily="18" charset="0"/>
                <a:cs typeface="Times New Roman" panose="02020603050405020304" pitchFamily="18" charset="0"/>
              </a:rPr>
              <a:t> - “The difference between death and taxes is death doesn’t get worse every time Congress meets.“</a:t>
            </a:r>
          </a:p>
          <a:p>
            <a:pPr marL="0" indent="0">
              <a:buFont typeface="Wingdings 2" panose="05020102010507070707" pitchFamily="18" charset="2"/>
              <a:buNone/>
            </a:pPr>
            <a:r>
              <a:rPr lang="en-US" altLang="en-US" sz="2700" b="1" dirty="0">
                <a:solidFill>
                  <a:srgbClr val="000000"/>
                </a:solidFill>
                <a:latin typeface="Times New Roman" panose="02020603050405020304" pitchFamily="18" charset="0"/>
                <a:cs typeface="Times New Roman" panose="02020603050405020304" pitchFamily="18" charset="0"/>
              </a:rPr>
              <a:t>			</a:t>
            </a:r>
          </a:p>
          <a:p>
            <a:pPr marL="0" indent="0">
              <a:buFont typeface="Wingdings 2" panose="05020102010507070707" pitchFamily="18" charset="2"/>
              <a:buNone/>
            </a:pPr>
            <a:r>
              <a:rPr lang="en-US" altLang="en-US" sz="6600" b="1" i="1" dirty="0">
                <a:solidFill>
                  <a:srgbClr val="000000"/>
                </a:solidFill>
              </a:rPr>
              <a:t>				</a:t>
            </a:r>
            <a:endParaRPr lang="en-US" altLang="en-US" dirty="0"/>
          </a:p>
        </p:txBody>
      </p:sp>
      <p:sp>
        <p:nvSpPr>
          <p:cNvPr id="207876" name="Footer Placeholder 3">
            <a:extLst>
              <a:ext uri="{FF2B5EF4-FFF2-40B4-BE49-F238E27FC236}">
                <a16:creationId xmlns:a16="http://schemas.microsoft.com/office/drawing/2014/main" id="{747891FE-FFDD-5882-9F39-96C938952DAF}"/>
              </a:ext>
            </a:extLst>
          </p:cNvPr>
          <p:cNvSpPr txBox="1">
            <a:spLocks noChangeArrowheads="1"/>
          </p:cNvSpPr>
          <p:nvPr/>
        </p:nvSpPr>
        <p:spPr bwMode="auto">
          <a:xfrm>
            <a:off x="304800" y="47625"/>
            <a:ext cx="4419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45C75"/>
                </a:solidFill>
                <a:effectLst/>
                <a:uLnTx/>
                <a:uFillTx/>
                <a:latin typeface="Constantia" panose="02030602050306030303" pitchFamily="18" charset="0"/>
                <a:ea typeface="+mn-ea"/>
                <a:cs typeface="Arial" panose="020B0604020202020204" pitchFamily="34" charset="0"/>
              </a:rPr>
              <a:t>  The Law Offices of David R. Okrent</a:t>
            </a:r>
          </a:p>
        </p:txBody>
      </p:sp>
    </p:spTree>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A3DC01F1-041B-00BC-DCD2-1774675B8ECE}"/>
              </a:ext>
            </a:extLst>
          </p:cNvPr>
          <p:cNvSpPr>
            <a:spLocks noGrp="1"/>
          </p:cNvSpPr>
          <p:nvPr>
            <p:ph type="title"/>
          </p:nvPr>
        </p:nvSpPr>
        <p:spPr>
          <a:xfrm>
            <a:off x="228600" y="347663"/>
            <a:ext cx="8382000" cy="704850"/>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A &amp; A Veteran’s Benefit</a:t>
            </a:r>
          </a:p>
        </p:txBody>
      </p:sp>
      <p:sp>
        <p:nvSpPr>
          <p:cNvPr id="208899" name="Content Placeholder 2">
            <a:extLst>
              <a:ext uri="{FF2B5EF4-FFF2-40B4-BE49-F238E27FC236}">
                <a16:creationId xmlns:a16="http://schemas.microsoft.com/office/drawing/2014/main" id="{6CAE2847-FC5B-E317-A844-C886B240549D}"/>
              </a:ext>
            </a:extLst>
          </p:cNvPr>
          <p:cNvSpPr>
            <a:spLocks noGrp="1"/>
          </p:cNvSpPr>
          <p:nvPr>
            <p:ph idx="1"/>
          </p:nvPr>
        </p:nvSpPr>
        <p:spPr>
          <a:xfrm>
            <a:off x="73025" y="1676400"/>
            <a:ext cx="9078913" cy="4343400"/>
          </a:xfrm>
        </p:spPr>
        <p:txBody>
          <a:bodyPr/>
          <a:lstStyle/>
          <a:p>
            <a:r>
              <a:rPr lang="en-US" altLang="en-US" sz="1800" dirty="0">
                <a:latin typeface="Times New Roman" panose="02020603050405020304" pitchFamily="18" charset="0"/>
                <a:cs typeface="Times New Roman" panose="02020603050405020304" pitchFamily="18" charset="0"/>
              </a:rPr>
              <a:t>The A&amp;A Pension can provide up to</a:t>
            </a:r>
            <a:r>
              <a:rPr lang="en-US" altLang="en-US" sz="1800" b="1" dirty="0">
                <a:latin typeface="Times New Roman" panose="02020603050405020304" pitchFamily="18" charset="0"/>
                <a:cs typeface="Times New Roman" panose="02020603050405020304" pitchFamily="18" charset="0"/>
              </a:rPr>
              <a:t> $2,385 </a:t>
            </a:r>
            <a:r>
              <a:rPr lang="en-US" altLang="en-US" sz="1800" dirty="0">
                <a:latin typeface="Times New Roman" panose="02020603050405020304" pitchFamily="18" charset="0"/>
                <a:cs typeface="Times New Roman" panose="02020603050405020304" pitchFamily="18" charset="0"/>
              </a:rPr>
              <a:t>per month to a veteran</a:t>
            </a:r>
            <a:r>
              <a:rPr lang="en-US" altLang="en-US" sz="1800" b="1" dirty="0">
                <a:latin typeface="Times New Roman" panose="02020603050405020304" pitchFamily="18" charset="0"/>
                <a:cs typeface="Times New Roman" panose="02020603050405020304" pitchFamily="18" charset="0"/>
              </a:rPr>
              <a:t>, $1,515</a:t>
            </a:r>
            <a:r>
              <a:rPr lang="en-US" altLang="en-US" sz="1800" dirty="0">
                <a:latin typeface="Times New Roman" panose="02020603050405020304" pitchFamily="18" charset="0"/>
                <a:cs typeface="Times New Roman" panose="02020603050405020304" pitchFamily="18" charset="0"/>
              </a:rPr>
              <a:t> per month to a surviving spouse, or </a:t>
            </a:r>
            <a:r>
              <a:rPr lang="en-US" altLang="en-US" sz="1800" b="1" dirty="0">
                <a:latin typeface="Times New Roman" panose="02020603050405020304" pitchFamily="18" charset="0"/>
                <a:cs typeface="Times New Roman" panose="02020603050405020304" pitchFamily="18" charset="0"/>
              </a:rPr>
              <a:t>$2,795 </a:t>
            </a:r>
            <a:r>
              <a:rPr lang="en-US" altLang="en-US" sz="1800" dirty="0">
                <a:latin typeface="Times New Roman" panose="02020603050405020304" pitchFamily="18" charset="0"/>
                <a:cs typeface="Times New Roman" panose="02020603050405020304" pitchFamily="18" charset="0"/>
              </a:rPr>
              <a:t>per month to a couple (if both are veterans </a:t>
            </a:r>
            <a:r>
              <a:rPr lang="en-US" altLang="en-US" sz="1800" b="1" dirty="0">
                <a:latin typeface="Times New Roman" panose="02020603050405020304" pitchFamily="18" charset="0"/>
                <a:cs typeface="Times New Roman" panose="02020603050405020304" pitchFamily="18" charset="0"/>
              </a:rPr>
              <a:t>$3,740.50)</a:t>
            </a:r>
            <a:r>
              <a:rPr lang="en-US" altLang="en-US" sz="1800" dirty="0">
                <a:latin typeface="Times New Roman" panose="02020603050405020304" pitchFamily="18" charset="0"/>
                <a:cs typeface="Times New Roman" panose="02020603050405020304" pitchFamily="18" charset="0"/>
              </a:rPr>
              <a:t>.</a:t>
            </a:r>
          </a:p>
          <a:p>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Any War-Time Veteran with </a:t>
            </a:r>
            <a:r>
              <a:rPr lang="en-US" altLang="en-US" sz="1800" b="1" dirty="0">
                <a:latin typeface="Times New Roman" panose="02020603050405020304" pitchFamily="18" charset="0"/>
                <a:cs typeface="Times New Roman" panose="02020603050405020304" pitchFamily="18" charset="0"/>
              </a:rPr>
              <a:t>90</a:t>
            </a:r>
            <a:r>
              <a:rPr lang="en-US" altLang="en-US" sz="1800" dirty="0">
                <a:latin typeface="Times New Roman" panose="02020603050405020304" pitchFamily="18" charset="0"/>
                <a:cs typeface="Times New Roman" panose="02020603050405020304" pitchFamily="18" charset="0"/>
              </a:rPr>
              <a:t> days of active duty. </a:t>
            </a:r>
          </a:p>
          <a:p>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To qualify medically, Veteran or Surviving Spouse requires assistance of another person to help with activities of daily living</a:t>
            </a:r>
          </a:p>
          <a:p>
            <a:endParaRPr lang="en-US" altLang="en-US" sz="1800" dirty="0">
              <a:latin typeface="Times New Roman" panose="02020603050405020304" pitchFamily="18" charset="0"/>
              <a:cs typeface="Times New Roman" panose="02020603050405020304" pitchFamily="18" charset="0"/>
            </a:endParaRPr>
          </a:p>
          <a:p>
            <a:r>
              <a:rPr lang="en-US" altLang="en-US" sz="1800" dirty="0">
                <a:latin typeface="Times New Roman" panose="02020603050405020304" pitchFamily="18" charset="0"/>
                <a:cs typeface="Times New Roman" panose="02020603050405020304" pitchFamily="18" charset="0"/>
              </a:rPr>
              <a:t>Deductible Medical Expenses include:</a:t>
            </a:r>
          </a:p>
          <a:p>
            <a:pPr lvl="1">
              <a:buClr>
                <a:srgbClr val="0BD0D9"/>
              </a:buClr>
            </a:pPr>
            <a:r>
              <a:rPr lang="en-US" altLang="en-US" sz="1600" dirty="0">
                <a:latin typeface="Times New Roman" panose="02020603050405020304" pitchFamily="18" charset="0"/>
                <a:cs typeface="Times New Roman" panose="02020603050405020304" pitchFamily="18" charset="0"/>
              </a:rPr>
              <a:t>Payments for meals, lodging, health care, custodial care and other services provided by a facility (assisted living, independent living, etc.) are deductible medical expenses as long as the Veteran:</a:t>
            </a:r>
          </a:p>
          <a:p>
            <a:pPr lvl="1">
              <a:buClr>
                <a:srgbClr val="0BD0D9"/>
              </a:buClr>
            </a:pPr>
            <a:r>
              <a:rPr lang="en-US" altLang="en-US" sz="1600" dirty="0">
                <a:latin typeface="Times New Roman" panose="02020603050405020304" pitchFamily="18" charset="0"/>
                <a:cs typeface="Times New Roman" panose="02020603050405020304" pitchFamily="18" charset="0"/>
              </a:rPr>
              <a:t>Resides in a facility that is staffed 24 hours/day</a:t>
            </a:r>
          </a:p>
          <a:p>
            <a:pPr lvl="1">
              <a:buClr>
                <a:srgbClr val="0BD0D9"/>
              </a:buClr>
            </a:pPr>
            <a:r>
              <a:rPr lang="en-US" altLang="en-US" sz="1600" dirty="0">
                <a:latin typeface="Times New Roman" panose="02020603050405020304" pitchFamily="18" charset="0"/>
                <a:cs typeface="Times New Roman" panose="02020603050405020304" pitchFamily="18" charset="0"/>
              </a:rPr>
              <a:t>Needs assistance with 2 Activities of Daily Living (ADLs)</a:t>
            </a:r>
          </a:p>
          <a:p>
            <a:pPr lvl="1">
              <a:buClr>
                <a:srgbClr val="0BD0D9"/>
              </a:buClr>
            </a:pPr>
            <a:r>
              <a:rPr lang="en-US" altLang="en-US" sz="1600" dirty="0">
                <a:latin typeface="Times New Roman" panose="02020603050405020304" pitchFamily="18" charset="0"/>
                <a:cs typeface="Times New Roman" panose="02020603050405020304" pitchFamily="18" charset="0"/>
              </a:rPr>
              <a:t>An in-home attendant with health care or custodial care.</a:t>
            </a:r>
          </a:p>
        </p:txBody>
      </p:sp>
      <p:sp>
        <p:nvSpPr>
          <p:cNvPr id="6" name="Footer Placeholder 3">
            <a:extLst>
              <a:ext uri="{FF2B5EF4-FFF2-40B4-BE49-F238E27FC236}">
                <a16:creationId xmlns:a16="http://schemas.microsoft.com/office/drawing/2014/main" id="{35A95FA9-7518-4D5D-79A9-B9E788797FB3}"/>
              </a:ext>
            </a:extLst>
          </p:cNvPr>
          <p:cNvSpPr>
            <a:spLocks noGrp="1"/>
          </p:cNvSpPr>
          <p:nvPr>
            <p:ph type="ftr" sz="quarter" idx="11"/>
          </p:nvPr>
        </p:nvSpPr>
        <p:spPr>
          <a:xfrm>
            <a:off x="73025" y="-76200"/>
            <a:ext cx="4419600" cy="438150"/>
          </a:xfrm>
        </p:spPr>
        <p:txBody>
          <a:bodyPr/>
          <a:lstStyle/>
          <a:p>
            <a:pPr>
              <a:defRPr/>
            </a:pPr>
            <a:r>
              <a:rPr lang="en-US" sz="2000" i="1" dirty="0"/>
              <a:t>  The Law Offices of David R. Okrent</a:t>
            </a: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D074A0D9-8196-9099-3FE9-49F530B1F84C}"/>
              </a:ext>
            </a:extLst>
          </p:cNvPr>
          <p:cNvSpPr>
            <a:spLocks noGrp="1"/>
          </p:cNvSpPr>
          <p:nvPr>
            <p:ph type="title"/>
          </p:nvPr>
        </p:nvSpPr>
        <p:spPr>
          <a:xfrm>
            <a:off x="180975" y="304800"/>
            <a:ext cx="8382000" cy="704850"/>
          </a:xfrm>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A &amp; A Veteran’s Benefit</a:t>
            </a:r>
          </a:p>
        </p:txBody>
      </p:sp>
      <p:sp>
        <p:nvSpPr>
          <p:cNvPr id="3" name="Content Placeholder 2">
            <a:extLst>
              <a:ext uri="{FF2B5EF4-FFF2-40B4-BE49-F238E27FC236}">
                <a16:creationId xmlns:a16="http://schemas.microsoft.com/office/drawing/2014/main" id="{129CB61C-4450-7CAE-DEB0-3C2DE6D9B84E}"/>
              </a:ext>
            </a:extLst>
          </p:cNvPr>
          <p:cNvSpPr>
            <a:spLocks noGrp="1"/>
          </p:cNvSpPr>
          <p:nvPr>
            <p:ph idx="1"/>
          </p:nvPr>
        </p:nvSpPr>
        <p:spPr>
          <a:xfrm>
            <a:off x="152400" y="1632098"/>
            <a:ext cx="8839200" cy="5257800"/>
          </a:xfrm>
        </p:spPr>
        <p:txBody>
          <a:bodyPr>
            <a:normAutofit/>
          </a:bodyPr>
          <a:lstStyle/>
          <a:p>
            <a:pPr>
              <a:buClr>
                <a:schemeClr val="accent3"/>
              </a:buClr>
              <a:defRPr/>
            </a:pPr>
            <a:r>
              <a:rPr lang="en-US" sz="1800" b="1" dirty="0">
                <a:latin typeface="Times New Roman" panose="02020603050405020304" pitchFamily="18" charset="0"/>
                <a:cs typeface="Times New Roman" panose="02020603050405020304" pitchFamily="18" charset="0"/>
              </a:rPr>
              <a:t>Net Worth:</a:t>
            </a:r>
          </a:p>
          <a:p>
            <a:pPr lvl="1">
              <a:buClr>
                <a:schemeClr val="accent3"/>
              </a:buClr>
              <a:defRPr/>
            </a:pPr>
            <a:r>
              <a:rPr lang="en-US" sz="1600" dirty="0">
                <a:latin typeface="Times New Roman" panose="02020603050405020304" pitchFamily="18" charset="0"/>
                <a:cs typeface="Times New Roman" panose="02020603050405020304" pitchFamily="18" charset="0"/>
              </a:rPr>
              <a:t>Asset limit:  </a:t>
            </a:r>
            <a:r>
              <a:rPr lang="en-US" sz="1600" b="1" dirty="0">
                <a:latin typeface="Times New Roman" panose="02020603050405020304" pitchFamily="18" charset="0"/>
                <a:cs typeface="Times New Roman" panose="02020603050405020304" pitchFamily="18" charset="0"/>
              </a:rPr>
              <a:t>$155,356</a:t>
            </a:r>
            <a:r>
              <a:rPr lang="en-US" sz="1600" b="1" i="1" dirty="0">
                <a:latin typeface="Times New Roman" panose="02020603050405020304" pitchFamily="18" charset="0"/>
                <a:cs typeface="Times New Roman" panose="02020603050405020304" pitchFamily="18" charset="0"/>
              </a:rPr>
              <a:t>  in  year 2025</a:t>
            </a:r>
            <a:endParaRPr lang="en-US" sz="1600" dirty="0">
              <a:latin typeface="Times New Roman" panose="02020603050405020304" pitchFamily="18" charset="0"/>
              <a:cs typeface="Times New Roman" panose="02020603050405020304" pitchFamily="18" charset="0"/>
            </a:endParaRPr>
          </a:p>
          <a:p>
            <a:pPr lvl="1">
              <a:buClr>
                <a:schemeClr val="accent3"/>
              </a:buClr>
              <a:defRPr/>
            </a:pPr>
            <a:r>
              <a:rPr lang="en-US" sz="1600" dirty="0">
                <a:latin typeface="Times New Roman" panose="02020603050405020304" pitchFamily="18" charset="0"/>
                <a:cs typeface="Times New Roman" panose="02020603050405020304" pitchFamily="18" charset="0"/>
              </a:rPr>
              <a:t>Net worth includes monthly income multiplied by 12 and added to total.</a:t>
            </a:r>
          </a:p>
          <a:p>
            <a:pPr lvl="1">
              <a:buClr>
                <a:schemeClr val="accent3"/>
              </a:buClr>
              <a:defRPr/>
            </a:pPr>
            <a:r>
              <a:rPr lang="en-US" sz="1600" dirty="0">
                <a:latin typeface="Times New Roman" panose="02020603050405020304" pitchFamily="18" charset="0"/>
                <a:cs typeface="Times New Roman" panose="02020603050405020304" pitchFamily="18" charset="0"/>
              </a:rPr>
              <a:t>Certain medical expenses can be deducted from income (see below).</a:t>
            </a:r>
          </a:p>
          <a:p>
            <a:pPr>
              <a:buClr>
                <a:schemeClr val="accent3"/>
              </a:buClr>
              <a:defRPr/>
            </a:pPr>
            <a:r>
              <a:rPr lang="en-US" sz="1800" b="1" dirty="0">
                <a:latin typeface="Times New Roman" panose="02020603050405020304" pitchFamily="18" charset="0"/>
                <a:cs typeface="Times New Roman" panose="02020603050405020304" pitchFamily="18" charset="0"/>
              </a:rPr>
              <a:t>Look-Back and Penalty Periods for transfers after October 18, 2018:</a:t>
            </a:r>
          </a:p>
          <a:p>
            <a:pPr lvl="1">
              <a:buClr>
                <a:schemeClr val="accent3"/>
              </a:buClr>
              <a:defRPr/>
            </a:pPr>
            <a:r>
              <a:rPr lang="en-US" sz="1600" b="1" dirty="0">
                <a:latin typeface="Times New Roman" panose="02020603050405020304" pitchFamily="18" charset="0"/>
                <a:cs typeface="Times New Roman" panose="02020603050405020304" pitchFamily="18" charset="0"/>
              </a:rPr>
              <a:t>36 Month </a:t>
            </a:r>
            <a:r>
              <a:rPr lang="en-US" sz="1600" dirty="0">
                <a:latin typeface="Times New Roman" panose="02020603050405020304" pitchFamily="18" charset="0"/>
                <a:cs typeface="Times New Roman" panose="02020603050405020304" pitchFamily="18" charset="0"/>
              </a:rPr>
              <a:t>look-back period.</a:t>
            </a:r>
          </a:p>
          <a:p>
            <a:pPr lvl="1">
              <a:buClr>
                <a:schemeClr val="accent3"/>
              </a:buClr>
              <a:defRPr/>
            </a:pPr>
            <a:r>
              <a:rPr lang="en-US" sz="1600" dirty="0">
                <a:latin typeface="Times New Roman" panose="02020603050405020304" pitchFamily="18" charset="0"/>
                <a:cs typeface="Times New Roman" panose="02020603050405020304" pitchFamily="18" charset="0"/>
              </a:rPr>
              <a:t>Applicant </a:t>
            </a:r>
            <a:r>
              <a:rPr lang="en-US" sz="1600" b="1" dirty="0">
                <a:latin typeface="Times New Roman" panose="02020603050405020304" pitchFamily="18" charset="0"/>
                <a:cs typeface="Times New Roman" panose="02020603050405020304" pitchFamily="18" charset="0"/>
              </a:rPr>
              <a:t>can return </a:t>
            </a:r>
            <a:r>
              <a:rPr lang="en-US" sz="1600" dirty="0">
                <a:latin typeface="Times New Roman" panose="02020603050405020304" pitchFamily="18" charset="0"/>
                <a:cs typeface="Times New Roman" panose="02020603050405020304" pitchFamily="18" charset="0"/>
              </a:rPr>
              <a:t>assets and un-do a penalty period (in whole or in part)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within 60 days of a penalty period decision.</a:t>
            </a:r>
          </a:p>
          <a:p>
            <a:pPr lvl="1">
              <a:buClr>
                <a:schemeClr val="accent3"/>
              </a:buClr>
              <a:defRPr/>
            </a:pPr>
            <a:r>
              <a:rPr lang="en-US" sz="1600" dirty="0">
                <a:latin typeface="Times New Roman" panose="02020603050405020304" pitchFamily="18" charset="0"/>
                <a:cs typeface="Times New Roman" panose="02020603050405020304" pitchFamily="18" charset="0"/>
              </a:rPr>
              <a:t>Penalty period cannot </a:t>
            </a:r>
            <a:r>
              <a:rPr lang="en-US" sz="1600" b="1" dirty="0">
                <a:latin typeface="Times New Roman" panose="02020603050405020304" pitchFamily="18" charset="0"/>
                <a:cs typeface="Times New Roman" panose="02020603050405020304" pitchFamily="18" charset="0"/>
              </a:rPr>
              <a:t>exceed 5 years.</a:t>
            </a:r>
          </a:p>
          <a:p>
            <a:pPr lvl="1">
              <a:buClr>
                <a:schemeClr val="accent3"/>
              </a:buClr>
              <a:defRPr/>
            </a:pPr>
            <a:r>
              <a:rPr lang="en-US" sz="1600" dirty="0">
                <a:latin typeface="Times New Roman" panose="02020603050405020304" pitchFamily="18" charset="0"/>
                <a:cs typeface="Times New Roman" panose="02020603050405020304" pitchFamily="18" charset="0"/>
              </a:rPr>
              <a:t>Transfers to a </a:t>
            </a:r>
            <a:r>
              <a:rPr lang="en-US" sz="1600" b="1" dirty="0">
                <a:latin typeface="Times New Roman" panose="02020603050405020304" pitchFamily="18" charset="0"/>
                <a:cs typeface="Times New Roman" panose="02020603050405020304" pitchFamily="18" charset="0"/>
              </a:rPr>
              <a:t>trust for a disabled </a:t>
            </a:r>
            <a:r>
              <a:rPr lang="en-US" sz="1600" dirty="0">
                <a:latin typeface="Times New Roman" panose="02020603050405020304" pitchFamily="18" charset="0"/>
                <a:cs typeface="Times New Roman" panose="02020603050405020304" pitchFamily="18" charset="0"/>
              </a:rPr>
              <a:t>child will not be penalized.</a:t>
            </a:r>
          </a:p>
          <a:p>
            <a:pPr>
              <a:buClr>
                <a:schemeClr val="accent3"/>
              </a:buClr>
              <a:defRPr/>
            </a:pPr>
            <a:r>
              <a:rPr lang="en-US" sz="1800" b="1" dirty="0">
                <a:latin typeface="Times New Roman" panose="02020603050405020304" pitchFamily="18" charset="0"/>
                <a:cs typeface="Times New Roman" panose="02020603050405020304" pitchFamily="18" charset="0"/>
              </a:rPr>
              <a:t>Real Property</a:t>
            </a:r>
          </a:p>
          <a:p>
            <a:pPr lvl="1">
              <a:buClr>
                <a:schemeClr val="accent3"/>
              </a:buClr>
              <a:defRPr/>
            </a:pPr>
            <a:r>
              <a:rPr lang="en-US" sz="1600" dirty="0">
                <a:latin typeface="Times New Roman" panose="02020603050405020304" pitchFamily="18" charset="0"/>
                <a:cs typeface="Times New Roman" panose="02020603050405020304" pitchFamily="18" charset="0"/>
              </a:rPr>
              <a:t>Primary residence is excluded from net worth</a:t>
            </a:r>
          </a:p>
          <a:p>
            <a:pPr lvl="1">
              <a:buClr>
                <a:schemeClr val="accent3"/>
              </a:buClr>
              <a:defRPr/>
            </a:pPr>
            <a:r>
              <a:rPr lang="en-US" sz="1600" dirty="0">
                <a:latin typeface="Times New Roman" panose="02020603050405020304" pitchFamily="18" charset="0"/>
                <a:cs typeface="Times New Roman" panose="02020603050405020304" pitchFamily="18" charset="0"/>
              </a:rPr>
              <a:t>Acreage limit: Primary residence plus 2 acres is excluded. Additional acreage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will be counted toward net worth unless it is unmarketable.</a:t>
            </a:r>
          </a:p>
          <a:p>
            <a:pPr lvl="1">
              <a:buClr>
                <a:schemeClr val="accent3"/>
              </a:buClr>
              <a:defRPr/>
            </a:pPr>
            <a:r>
              <a:rPr lang="en-US" sz="1600" dirty="0">
                <a:latin typeface="Times New Roman" panose="02020603050405020304" pitchFamily="18" charset="0"/>
                <a:cs typeface="Times New Roman" panose="02020603050405020304" pitchFamily="18" charset="0"/>
              </a:rPr>
              <a:t>Proceeds from the sale of real property, after benefit entitlement, are not counted as long used to purchase another property in the same year. </a:t>
            </a:r>
          </a:p>
        </p:txBody>
      </p:sp>
      <p:sp>
        <p:nvSpPr>
          <p:cNvPr id="6" name="Footer Placeholder 3">
            <a:extLst>
              <a:ext uri="{FF2B5EF4-FFF2-40B4-BE49-F238E27FC236}">
                <a16:creationId xmlns:a16="http://schemas.microsoft.com/office/drawing/2014/main" id="{2209A6CB-8272-E301-D266-57ADAA98DB21}"/>
              </a:ext>
            </a:extLst>
          </p:cNvPr>
          <p:cNvSpPr>
            <a:spLocks noGrp="1"/>
          </p:cNvSpPr>
          <p:nvPr>
            <p:ph type="ftr" sz="quarter" idx="11"/>
          </p:nvPr>
        </p:nvSpPr>
        <p:spPr>
          <a:xfrm>
            <a:off x="14288" y="-76200"/>
            <a:ext cx="4419600" cy="438150"/>
          </a:xfrm>
        </p:spPr>
        <p:txBody>
          <a:bodyPr/>
          <a:lstStyle/>
          <a:p>
            <a:pPr>
              <a:defRPr/>
            </a:pPr>
            <a:r>
              <a:rPr lang="en-US" sz="2000" i="1" dirty="0"/>
              <a:t>  The Law Offices of David R. Okrent</a:t>
            </a:r>
          </a:p>
        </p:txBody>
      </p:sp>
    </p:spTree>
  </p:cSld>
  <p:clrMapOvr>
    <a:masterClrMapping/>
  </p:clrMapOvr>
  <p:transition spd="slow">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12B8-5083-1747-A32E-FE58ED64840E}"/>
              </a:ext>
            </a:extLst>
          </p:cNvPr>
          <p:cNvSpPr>
            <a:spLocks noGrp="1"/>
          </p:cNvSpPr>
          <p:nvPr>
            <p:ph type="title"/>
          </p:nvPr>
        </p:nvSpPr>
        <p:spPr>
          <a:xfrm>
            <a:off x="457200" y="838200"/>
            <a:ext cx="8229600" cy="781050"/>
          </a:xfrm>
        </p:spPr>
        <p:txBody>
          <a:bodyPr>
            <a:normAutofit fontScale="90000"/>
          </a:bodyPr>
          <a:lstStyle/>
          <a:p>
            <a:pPr algn="ctr" eaLnBrk="1" fontAlgn="auto" hangingPunct="1">
              <a:spcAft>
                <a:spcPts val="0"/>
              </a:spcAft>
              <a:defRPr/>
            </a:pPr>
            <a:r>
              <a:rPr lang="en-US" dirty="0">
                <a:latin typeface="Times New Roman" panose="02020603050405020304" pitchFamily="18" charset="0"/>
                <a:cs typeface="Times New Roman" panose="02020603050405020304" pitchFamily="18" charset="0"/>
              </a:rPr>
              <a:t>Advance Directives</a:t>
            </a:r>
          </a:p>
        </p:txBody>
      </p:sp>
      <p:graphicFrame>
        <p:nvGraphicFramePr>
          <p:cNvPr id="4" name="Content Placeholder 3">
            <a:extLst>
              <a:ext uri="{FF2B5EF4-FFF2-40B4-BE49-F238E27FC236}">
                <a16:creationId xmlns:a16="http://schemas.microsoft.com/office/drawing/2014/main" id="{03669EBA-1A75-574F-9A51-3B4EF7C82FC2}"/>
              </a:ext>
            </a:extLst>
          </p:cNvPr>
          <p:cNvGraphicFramePr>
            <a:graphicFrameLocks noGrp="1"/>
          </p:cNvGraphicFramePr>
          <p:nvPr>
            <p:ph idx="1"/>
            <p:extLst>
              <p:ext uri="{D42A27DB-BD31-4B8C-83A1-F6EECF244321}">
                <p14:modId xmlns:p14="http://schemas.microsoft.com/office/powerpoint/2010/main" val="3834656430"/>
              </p:ext>
            </p:extLst>
          </p:nvPr>
        </p:nvGraphicFramePr>
        <p:xfrm>
          <a:off x="304800" y="1905000"/>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3">
            <a:extLst>
              <a:ext uri="{FF2B5EF4-FFF2-40B4-BE49-F238E27FC236}">
                <a16:creationId xmlns:a16="http://schemas.microsoft.com/office/drawing/2014/main" id="{60ADFE39-20BE-3043-8534-96B6337ED204}"/>
              </a:ext>
            </a:extLst>
          </p:cNvPr>
          <p:cNvSpPr txBox="1">
            <a:spLocks/>
          </p:cNvSpPr>
          <p:nvPr/>
        </p:nvSpPr>
        <p:spPr>
          <a:xfrm>
            <a:off x="304800" y="392530"/>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grpSp>
        <p:nvGrpSpPr>
          <p:cNvPr id="7" name="Group 6">
            <a:extLst>
              <a:ext uri="{FF2B5EF4-FFF2-40B4-BE49-F238E27FC236}">
                <a16:creationId xmlns:a16="http://schemas.microsoft.com/office/drawing/2014/main" id="{22C4C4AC-DC84-2143-83D2-3DC7AACF5DD6}"/>
              </a:ext>
            </a:extLst>
          </p:cNvPr>
          <p:cNvGrpSpPr/>
          <p:nvPr/>
        </p:nvGrpSpPr>
        <p:grpSpPr>
          <a:xfrm>
            <a:off x="5257801" y="5105401"/>
            <a:ext cx="1371600" cy="914400"/>
            <a:chOff x="4559987" y="2872582"/>
            <a:chExt cx="2402905" cy="1589621"/>
          </a:xfrm>
        </p:grpSpPr>
        <p:sp>
          <p:nvSpPr>
            <p:cNvPr id="8" name="Rectangle 7">
              <a:extLst>
                <a:ext uri="{FF2B5EF4-FFF2-40B4-BE49-F238E27FC236}">
                  <a16:creationId xmlns:a16="http://schemas.microsoft.com/office/drawing/2014/main" id="{24333387-D71E-8F4A-B5F6-EB3EA09A8A5E}"/>
                </a:ext>
              </a:extLst>
            </p:cNvPr>
            <p:cNvSpPr/>
            <p:nvPr/>
          </p:nvSpPr>
          <p:spPr>
            <a:xfrm>
              <a:off x="4559987" y="2872582"/>
              <a:ext cx="2402905" cy="158962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3BBE62F4-5BE5-284C-87EC-7526E38CA724}"/>
                </a:ext>
              </a:extLst>
            </p:cNvPr>
            <p:cNvSpPr txBox="1"/>
            <p:nvPr/>
          </p:nvSpPr>
          <p:spPr>
            <a:xfrm>
              <a:off x="4559987" y="2872582"/>
              <a:ext cx="2402905" cy="15896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Article 81</a:t>
              </a:r>
            </a:p>
            <a:p>
              <a:pPr marL="171450" lvl="1" indent="-171450" algn="l" defTabSz="711200">
                <a:lnSpc>
                  <a:spcPct val="90000"/>
                </a:lnSpc>
                <a:spcBef>
                  <a:spcPct val="0"/>
                </a:spcBef>
                <a:spcAft>
                  <a:spcPct val="15000"/>
                </a:spcAft>
                <a:buChar char="•"/>
              </a:pPr>
              <a:r>
                <a:rPr lang="en-US" sz="1600" kern="1200" dirty="0">
                  <a:latin typeface="Times New Roman" panose="02020603050405020304" pitchFamily="18" charset="0"/>
                  <a:cs typeface="Times New Roman" panose="02020603050405020304" pitchFamily="18" charset="0"/>
                </a:rPr>
                <a:t>SCPA 17A</a:t>
              </a:r>
            </a:p>
          </p:txBody>
        </p:sp>
      </p:grpSp>
      <p:pic>
        <p:nvPicPr>
          <p:cNvPr id="10" name="Picture 9" descr="A group of people sitting at a table using a computer&#10;&#10;Description automatically generated">
            <a:extLst>
              <a:ext uri="{FF2B5EF4-FFF2-40B4-BE49-F238E27FC236}">
                <a16:creationId xmlns:a16="http://schemas.microsoft.com/office/drawing/2014/main" id="{C46C7196-3058-434D-831B-33379D2329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0200" y="2667000"/>
            <a:ext cx="2209800" cy="2209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7265E7C-6E2B-E44F-83C0-621CB3A8CAD3}"/>
              </a:ext>
            </a:extLst>
          </p:cNvPr>
          <p:cNvSpPr>
            <a:spLocks noGrp="1"/>
          </p:cNvSpPr>
          <p:nvPr>
            <p:ph type="title"/>
          </p:nvPr>
        </p:nvSpPr>
        <p:spPr>
          <a:xfrm>
            <a:off x="457200" y="990600"/>
            <a:ext cx="8229600" cy="1143000"/>
          </a:xfrm>
        </p:spPr>
        <p:txBody>
          <a:bodyPr/>
          <a:lstStyle/>
          <a:p>
            <a:pPr eaLnBrk="1" hangingPunct="1"/>
            <a:r>
              <a:rPr lang="en-US" altLang="en-US" dirty="0">
                <a:latin typeface="Times New Roman" panose="02020603050405020304" pitchFamily="18" charset="0"/>
                <a:cs typeface="Times New Roman" panose="02020603050405020304" pitchFamily="18" charset="0"/>
              </a:rPr>
              <a:t>Methods of Protecting Assets</a:t>
            </a:r>
          </a:p>
        </p:txBody>
      </p:sp>
      <p:sp>
        <p:nvSpPr>
          <p:cNvPr id="48131" name="Content Placeholder 2">
            <a:extLst>
              <a:ext uri="{FF2B5EF4-FFF2-40B4-BE49-F238E27FC236}">
                <a16:creationId xmlns:a16="http://schemas.microsoft.com/office/drawing/2014/main" id="{9BC882CC-380B-FC42-BFBB-4CE7658E0DAF}"/>
              </a:ext>
            </a:extLst>
          </p:cNvPr>
          <p:cNvSpPr>
            <a:spLocks noGrp="1"/>
          </p:cNvSpPr>
          <p:nvPr>
            <p:ph idx="1"/>
          </p:nvPr>
        </p:nvSpPr>
        <p:spPr>
          <a:xfrm>
            <a:off x="2286000" y="2438400"/>
            <a:ext cx="5257800" cy="3733800"/>
          </a:xfrm>
        </p:spPr>
        <p:txBody>
          <a:bodyPr/>
          <a:lstStyle/>
          <a:p>
            <a:pPr eaLnBrk="1" hangingPunct="1"/>
            <a:r>
              <a:rPr lang="en-US" altLang="en-US" b="1" dirty="0">
                <a:latin typeface="Times New Roman" panose="02020603050405020304" pitchFamily="18" charset="0"/>
                <a:cs typeface="Times New Roman" panose="02020603050405020304" pitchFamily="18" charset="0"/>
              </a:rPr>
              <a:t>OUTRIGHT GIFTS</a:t>
            </a: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rPr>
              <a:t>LIFE ESTATES </a:t>
            </a: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rPr>
              <a:t>TRUSTS</a:t>
            </a:r>
          </a:p>
        </p:txBody>
      </p:sp>
      <p:sp>
        <p:nvSpPr>
          <p:cNvPr id="6" name="Footer Placeholder 3">
            <a:extLst>
              <a:ext uri="{FF2B5EF4-FFF2-40B4-BE49-F238E27FC236}">
                <a16:creationId xmlns:a16="http://schemas.microsoft.com/office/drawing/2014/main" id="{0B4C3A4B-35BD-6543-A1CD-C33F8EB3619F}"/>
              </a:ext>
            </a:extLst>
          </p:cNvPr>
          <p:cNvSpPr txBox="1">
            <a:spLocks/>
          </p:cNvSpPr>
          <p:nvPr/>
        </p:nvSpPr>
        <p:spPr>
          <a:xfrm>
            <a:off x="304800" y="392530"/>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2404F31-939B-C847-907B-C2396479D7D0}"/>
              </a:ext>
            </a:extLst>
          </p:cNvPr>
          <p:cNvSpPr>
            <a:spLocks noGrp="1"/>
          </p:cNvSpPr>
          <p:nvPr>
            <p:ph type="title"/>
          </p:nvPr>
        </p:nvSpPr>
        <p:spPr>
          <a:xfrm>
            <a:off x="1211580" y="644779"/>
            <a:ext cx="6781800" cy="685800"/>
          </a:xfrm>
        </p:spPr>
        <p:txBody>
          <a:bodyPr/>
          <a:lstStyle/>
          <a:p>
            <a:pPr eaLnBrk="1" hangingPunct="1"/>
            <a:r>
              <a:rPr lang="en-US" altLang="en-US" dirty="0"/>
              <a:t>	</a:t>
            </a:r>
            <a:r>
              <a:rPr lang="en-US" altLang="en-US" sz="4000" dirty="0">
                <a:latin typeface="Times New Roman" panose="02020603050405020304" pitchFamily="18" charset="0"/>
                <a:cs typeface="Times New Roman" panose="02020603050405020304" pitchFamily="18" charset="0"/>
              </a:rPr>
              <a:t>Okrent’s Transfer Matrix</a:t>
            </a:r>
          </a:p>
        </p:txBody>
      </p:sp>
      <p:graphicFrame>
        <p:nvGraphicFramePr>
          <p:cNvPr id="4" name="Content Placeholder 3">
            <a:extLst>
              <a:ext uri="{FF2B5EF4-FFF2-40B4-BE49-F238E27FC236}">
                <a16:creationId xmlns:a16="http://schemas.microsoft.com/office/drawing/2014/main" id="{1E8C8406-BB3D-2941-B615-ECEA341E217A}"/>
              </a:ext>
            </a:extLst>
          </p:cNvPr>
          <p:cNvGraphicFramePr>
            <a:graphicFrameLocks noGrp="1"/>
          </p:cNvGraphicFramePr>
          <p:nvPr>
            <p:ph idx="1"/>
            <p:extLst>
              <p:ext uri="{D42A27DB-BD31-4B8C-83A1-F6EECF244321}">
                <p14:modId xmlns:p14="http://schemas.microsoft.com/office/powerpoint/2010/main" val="2067926026"/>
              </p:ext>
            </p:extLst>
          </p:nvPr>
        </p:nvGraphicFramePr>
        <p:xfrm>
          <a:off x="823626" y="1478025"/>
          <a:ext cx="7496748" cy="5227460"/>
        </p:xfrm>
        <a:graphic>
          <a:graphicData uri="http://schemas.openxmlformats.org/drawingml/2006/table">
            <a:tbl>
              <a:tblPr firstRow="1" bandRow="1">
                <a:tableStyleId>{5C22544A-7EE6-4342-B048-85BDC9FD1C3A}</a:tableStyleId>
              </a:tblPr>
              <a:tblGrid>
                <a:gridCol w="2452974">
                  <a:extLst>
                    <a:ext uri="{9D8B030D-6E8A-4147-A177-3AD203B41FA5}">
                      <a16:colId xmlns:a16="http://schemas.microsoft.com/office/drawing/2014/main" val="20000"/>
                    </a:ext>
                  </a:extLst>
                </a:gridCol>
                <a:gridCol w="1399757">
                  <a:extLst>
                    <a:ext uri="{9D8B030D-6E8A-4147-A177-3AD203B41FA5}">
                      <a16:colId xmlns:a16="http://schemas.microsoft.com/office/drawing/2014/main" val="20001"/>
                    </a:ext>
                  </a:extLst>
                </a:gridCol>
                <a:gridCol w="1686128">
                  <a:extLst>
                    <a:ext uri="{9D8B030D-6E8A-4147-A177-3AD203B41FA5}">
                      <a16:colId xmlns:a16="http://schemas.microsoft.com/office/drawing/2014/main" val="20002"/>
                    </a:ext>
                  </a:extLst>
                </a:gridCol>
                <a:gridCol w="1957889">
                  <a:extLst>
                    <a:ext uri="{9D8B030D-6E8A-4147-A177-3AD203B41FA5}">
                      <a16:colId xmlns:a16="http://schemas.microsoft.com/office/drawing/2014/main" val="20003"/>
                    </a:ext>
                  </a:extLst>
                </a:gridCol>
              </a:tblGrid>
              <a:tr h="339101">
                <a:tc>
                  <a:txBody>
                    <a:bodyPr/>
                    <a:lstStyle/>
                    <a:p>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Outright</a:t>
                      </a:r>
                      <a:r>
                        <a:rPr lang="en-US" sz="1600" baseline="0" dirty="0">
                          <a:latin typeface="Times New Roman" panose="02020603050405020304" pitchFamily="18" charset="0"/>
                          <a:cs typeface="Times New Roman" panose="02020603050405020304" pitchFamily="18" charset="0"/>
                        </a:rPr>
                        <a:t> Gift</a:t>
                      </a: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Life Estate</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Irrevocable Trust</a:t>
                      </a:r>
                    </a:p>
                  </a:txBody>
                  <a:tcPr marT="45718" marB="45718"/>
                </a:tc>
                <a:extLst>
                  <a:ext uri="{0D108BD9-81ED-4DB2-BD59-A6C34878D82A}">
                    <a16:rowId xmlns:a16="http://schemas.microsoft.com/office/drawing/2014/main" val="10000"/>
                  </a:ext>
                </a:extLst>
              </a:tr>
              <a:tr h="535146">
                <a:tc>
                  <a:txBody>
                    <a:bodyPr/>
                    <a:lstStyle/>
                    <a:p>
                      <a:r>
                        <a:rPr lang="en-US" sz="1600" b="1" dirty="0">
                          <a:latin typeface="Times New Roman" panose="02020603050405020304" pitchFamily="18" charset="0"/>
                          <a:cs typeface="Times New Roman" panose="02020603050405020304" pitchFamily="18" charset="0"/>
                        </a:rPr>
                        <a:t>Medicaid Penalty</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5</a:t>
                      </a:r>
                      <a:r>
                        <a:rPr lang="en-US" sz="1600" baseline="0" dirty="0">
                          <a:latin typeface="Times New Roman" panose="02020603050405020304" pitchFamily="18" charset="0"/>
                          <a:cs typeface="Times New Roman" panose="02020603050405020304" pitchFamily="18" charset="0"/>
                        </a:rPr>
                        <a:t> year </a:t>
                      </a:r>
                      <a:r>
                        <a:rPr lang="en-US" sz="1600" dirty="0">
                          <a:latin typeface="Times New Roman" panose="02020603050405020304" pitchFamily="18" charset="0"/>
                          <a:cs typeface="Times New Roman" panose="02020603050405020304" pitchFamily="18" charset="0"/>
                        </a:rPr>
                        <a:t>Maximum</a:t>
                      </a:r>
                    </a:p>
                  </a:txBody>
                  <a:tcPr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a:t>
                      </a:r>
                      <a:r>
                        <a:rPr lang="en-US" sz="1600" baseline="0" dirty="0">
                          <a:latin typeface="Times New Roman" panose="02020603050405020304" pitchFamily="18" charset="0"/>
                          <a:cs typeface="Times New Roman" panose="02020603050405020304" pitchFamily="18" charset="0"/>
                        </a:rPr>
                        <a:t> year</a:t>
                      </a:r>
                      <a:br>
                        <a:rPr lang="en-US" sz="1600" baseline="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Maximum</a:t>
                      </a:r>
                    </a:p>
                  </a:txBody>
                  <a:tcPr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5</a:t>
                      </a:r>
                      <a:r>
                        <a:rPr lang="en-US" sz="1600" baseline="0" dirty="0">
                          <a:latin typeface="Times New Roman" panose="02020603050405020304" pitchFamily="18" charset="0"/>
                          <a:cs typeface="Times New Roman" panose="02020603050405020304" pitchFamily="18" charset="0"/>
                        </a:rPr>
                        <a:t> year</a:t>
                      </a:r>
                      <a:br>
                        <a:rPr lang="en-US" sz="1600" baseline="0" dirty="0">
                          <a:latin typeface="Times New Roman" panose="02020603050405020304" pitchFamily="18" charset="0"/>
                          <a:cs typeface="Times New Roman" panose="02020603050405020304" pitchFamily="18" charset="0"/>
                        </a:rPr>
                      </a:br>
                      <a:r>
                        <a:rPr lang="en-US" sz="1600" baseline="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Maximum</a:t>
                      </a:r>
                    </a:p>
                  </a:txBody>
                  <a:tcPr marT="45718" marB="45718"/>
                </a:tc>
                <a:extLst>
                  <a:ext uri="{0D108BD9-81ED-4DB2-BD59-A6C34878D82A}">
                    <a16:rowId xmlns:a16="http://schemas.microsoft.com/office/drawing/2014/main" val="10001"/>
                  </a:ext>
                </a:extLst>
              </a:tr>
              <a:tr h="339101">
                <a:tc>
                  <a:txBody>
                    <a:bodyPr/>
                    <a:lstStyle/>
                    <a:p>
                      <a:r>
                        <a:rPr lang="en-US" sz="1600" b="1" dirty="0">
                          <a:latin typeface="Times New Roman" panose="02020603050405020304" pitchFamily="18" charset="0"/>
                          <a:cs typeface="Times New Roman" panose="02020603050405020304" pitchFamily="18" charset="0"/>
                        </a:rPr>
                        <a:t>Tax Issues</a:t>
                      </a: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2"/>
                  </a:ext>
                </a:extLst>
              </a:tr>
              <a:tr h="339101">
                <a:tc>
                  <a:txBody>
                    <a:bodyPr/>
                    <a:lstStyle/>
                    <a:p>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Property</a:t>
                      </a: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3"/>
                  </a:ext>
                </a:extLst>
              </a:tr>
              <a:tr h="339101">
                <a:tc>
                  <a:txBody>
                    <a:bodyPr/>
                    <a:lstStyle/>
                    <a:p>
                      <a:r>
                        <a:rPr lang="en-US" sz="1600" dirty="0">
                          <a:latin typeface="Times New Roman" panose="02020603050405020304" pitchFamily="18" charset="0"/>
                          <a:cs typeface="Times New Roman" panose="02020603050405020304" pitchFamily="18" charset="0"/>
                        </a:rPr>
                        <a:t>         Star</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Lost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Keep</a:t>
                      </a:r>
                    </a:p>
                  </a:txBody>
                  <a:tcPr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Keep*</a:t>
                      </a:r>
                      <a:endParaRPr lang="en-US" sz="1600" b="1"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4"/>
                  </a:ext>
                </a:extLst>
              </a:tr>
              <a:tr h="339101">
                <a:tc>
                  <a:txBody>
                    <a:bodyPr/>
                    <a:lstStyle/>
                    <a:p>
                      <a:r>
                        <a:rPr lang="en-US" sz="1600" dirty="0">
                          <a:latin typeface="Times New Roman" panose="02020603050405020304" pitchFamily="18" charset="0"/>
                          <a:cs typeface="Times New Roman" panose="02020603050405020304" pitchFamily="18" charset="0"/>
                        </a:rPr>
                        <a:t>         Veterans</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Lost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Keep</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Keep*</a:t>
                      </a:r>
                    </a:p>
                  </a:txBody>
                  <a:tcPr marT="45718" marB="45718"/>
                </a:tc>
                <a:extLst>
                  <a:ext uri="{0D108BD9-81ED-4DB2-BD59-A6C34878D82A}">
                    <a16:rowId xmlns:a16="http://schemas.microsoft.com/office/drawing/2014/main" val="10005"/>
                  </a:ext>
                </a:extLst>
              </a:tr>
              <a:tr h="339101">
                <a:tc>
                  <a:txBody>
                    <a:bodyPr/>
                    <a:lstStyle/>
                    <a:p>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Income</a:t>
                      </a: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6"/>
                  </a:ext>
                </a:extLst>
              </a:tr>
              <a:tr h="339101">
                <a:tc>
                  <a:txBody>
                    <a:bodyPr/>
                    <a:lstStyle/>
                    <a:p>
                      <a:r>
                        <a:rPr lang="en-US" sz="1600" dirty="0">
                          <a:latin typeface="Times New Roman" panose="02020603050405020304" pitchFamily="18" charset="0"/>
                          <a:cs typeface="Times New Roman" panose="02020603050405020304" pitchFamily="18" charset="0"/>
                        </a:rPr>
                        <a:t>         Capital</a:t>
                      </a:r>
                      <a:r>
                        <a:rPr lang="en-US" sz="1600" baseline="0" dirty="0">
                          <a:latin typeface="Times New Roman" panose="02020603050405020304" pitchFamily="18" charset="0"/>
                          <a:cs typeface="Times New Roman" panose="02020603050405020304" pitchFamily="18" charset="0"/>
                        </a:rPr>
                        <a:t> Gain Exclusion</a:t>
                      </a: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Lost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Part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Keep</a:t>
                      </a:r>
                    </a:p>
                  </a:txBody>
                  <a:tcPr marT="45718" marB="45718"/>
                </a:tc>
                <a:extLst>
                  <a:ext uri="{0D108BD9-81ED-4DB2-BD59-A6C34878D82A}">
                    <a16:rowId xmlns:a16="http://schemas.microsoft.com/office/drawing/2014/main" val="10007"/>
                  </a:ext>
                </a:extLst>
              </a:tr>
              <a:tr h="339101">
                <a:tc>
                  <a:txBody>
                    <a:bodyPr/>
                    <a:lstStyle/>
                    <a:p>
                      <a:r>
                        <a:rPr lang="en-US" sz="1600" dirty="0">
                          <a:latin typeface="Times New Roman" panose="02020603050405020304" pitchFamily="18" charset="0"/>
                          <a:cs typeface="Times New Roman" panose="02020603050405020304" pitchFamily="18" charset="0"/>
                        </a:rPr>
                        <a:t>         Step up in Basis</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Lost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Keep</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Keep</a:t>
                      </a:r>
                    </a:p>
                  </a:txBody>
                  <a:tcPr marT="45718" marB="45718"/>
                </a:tc>
                <a:extLst>
                  <a:ext uri="{0D108BD9-81ED-4DB2-BD59-A6C34878D82A}">
                    <a16:rowId xmlns:a16="http://schemas.microsoft.com/office/drawing/2014/main" val="10008"/>
                  </a:ext>
                </a:extLst>
              </a:tr>
              <a:tr h="339101">
                <a:tc>
                  <a:txBody>
                    <a:bodyPr/>
                    <a:lstStyle/>
                    <a:p>
                      <a:endParaRPr lang="en-US" sz="1600" b="1"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09"/>
                  </a:ext>
                </a:extLst>
              </a:tr>
              <a:tr h="339101">
                <a:tc>
                  <a:txBody>
                    <a:bodyPr/>
                    <a:lstStyle/>
                    <a:p>
                      <a:r>
                        <a:rPr lang="en-US" sz="1600" b="1" baseline="0" dirty="0">
                          <a:latin typeface="Times New Roman" panose="02020603050405020304" pitchFamily="18" charset="0"/>
                          <a:cs typeface="Times New Roman" panose="02020603050405020304" pitchFamily="18" charset="0"/>
                        </a:rPr>
                        <a:t>Lifetime  Sale Protection</a:t>
                      </a:r>
                      <a:endParaRPr lang="en-US" sz="1600" b="1" dirty="0">
                        <a:latin typeface="Times New Roman" panose="02020603050405020304" pitchFamily="18" charset="0"/>
                        <a:cs typeface="Times New Roman" panose="02020603050405020304" pitchFamily="18" charset="0"/>
                      </a:endParaRP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None</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Part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All</a:t>
                      </a:r>
                    </a:p>
                  </a:txBody>
                  <a:tcPr marT="45718" marB="45718"/>
                </a:tc>
                <a:extLst>
                  <a:ext uri="{0D108BD9-81ED-4DB2-BD59-A6C34878D82A}">
                    <a16:rowId xmlns:a16="http://schemas.microsoft.com/office/drawing/2014/main" val="10010"/>
                  </a:ext>
                </a:extLst>
              </a:tr>
              <a:tr h="339101">
                <a:tc>
                  <a:txBody>
                    <a:bodyPr/>
                    <a:lstStyle/>
                    <a:p>
                      <a:endParaRPr lang="en-US" sz="1600" b="1"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tc>
                  <a:txBody>
                    <a:bodyPr/>
                    <a:lstStyle/>
                    <a:p>
                      <a:pPr algn="ctr"/>
                      <a:endParaRPr lang="en-US" sz="1600" dirty="0">
                        <a:latin typeface="Times New Roman" panose="02020603050405020304" pitchFamily="18" charset="0"/>
                        <a:cs typeface="Times New Roman" panose="02020603050405020304" pitchFamily="18" charset="0"/>
                      </a:endParaRPr>
                    </a:p>
                  </a:txBody>
                  <a:tcPr marT="45718" marB="45718"/>
                </a:tc>
                <a:extLst>
                  <a:ext uri="{0D108BD9-81ED-4DB2-BD59-A6C34878D82A}">
                    <a16:rowId xmlns:a16="http://schemas.microsoft.com/office/drawing/2014/main" val="10011"/>
                  </a:ext>
                </a:extLst>
              </a:tr>
              <a:tr h="339101">
                <a:tc>
                  <a:txBody>
                    <a:bodyPr/>
                    <a:lstStyle/>
                    <a:p>
                      <a:r>
                        <a:rPr lang="en-US" sz="1600" b="1" dirty="0">
                          <a:latin typeface="Times New Roman" panose="02020603050405020304" pitchFamily="18" charset="0"/>
                          <a:cs typeface="Times New Roman" panose="02020603050405020304" pitchFamily="18" charset="0"/>
                        </a:rPr>
                        <a:t>Control</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Lost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Part</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Keep</a:t>
                      </a:r>
                    </a:p>
                  </a:txBody>
                  <a:tcPr marT="45718" marB="45718"/>
                </a:tc>
                <a:extLst>
                  <a:ext uri="{0D108BD9-81ED-4DB2-BD59-A6C34878D82A}">
                    <a16:rowId xmlns:a16="http://schemas.microsoft.com/office/drawing/2014/main" val="10012"/>
                  </a:ext>
                </a:extLst>
              </a:tr>
              <a:tr h="339117">
                <a:tc>
                  <a:txBody>
                    <a:bodyPr/>
                    <a:lstStyle/>
                    <a:p>
                      <a:r>
                        <a:rPr lang="en-US" sz="1600" b="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Recovery</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None</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None</a:t>
                      </a:r>
                    </a:p>
                  </a:txBody>
                  <a:tcPr marT="45718" marB="45718"/>
                </a:tc>
                <a:tc>
                  <a:txBody>
                    <a:bodyPr/>
                    <a:lstStyle/>
                    <a:p>
                      <a:pPr algn="ctr"/>
                      <a:r>
                        <a:rPr lang="en-US" sz="1600" dirty="0">
                          <a:latin typeface="Times New Roman" panose="02020603050405020304" pitchFamily="18" charset="0"/>
                          <a:cs typeface="Times New Roman" panose="02020603050405020304" pitchFamily="18" charset="0"/>
                        </a:rPr>
                        <a:t>None</a:t>
                      </a:r>
                    </a:p>
                  </a:txBody>
                  <a:tcPr marT="45718" marB="45718"/>
                </a:tc>
                <a:extLst>
                  <a:ext uri="{0D108BD9-81ED-4DB2-BD59-A6C34878D82A}">
                    <a16:rowId xmlns:a16="http://schemas.microsoft.com/office/drawing/2014/main" val="10013"/>
                  </a:ext>
                </a:extLst>
              </a:tr>
            </a:tbl>
          </a:graphicData>
        </a:graphic>
      </p:graphicFrame>
      <p:sp>
        <p:nvSpPr>
          <p:cNvPr id="6" name="Footer Placeholder 3">
            <a:extLst>
              <a:ext uri="{FF2B5EF4-FFF2-40B4-BE49-F238E27FC236}">
                <a16:creationId xmlns:a16="http://schemas.microsoft.com/office/drawing/2014/main" id="{A4E0BE90-2AD0-6847-85E8-8D4F1EA064AB}"/>
              </a:ext>
            </a:extLst>
          </p:cNvPr>
          <p:cNvSpPr txBox="1">
            <a:spLocks/>
          </p:cNvSpPr>
          <p:nvPr/>
        </p:nvSpPr>
        <p:spPr>
          <a:xfrm>
            <a:off x="182880" y="89663"/>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22AFEC8-B783-B14A-A065-39FD830C5DEF}"/>
              </a:ext>
            </a:extLst>
          </p:cNvPr>
          <p:cNvSpPr>
            <a:spLocks noGrp="1"/>
          </p:cNvSpPr>
          <p:nvPr>
            <p:ph type="title"/>
          </p:nvPr>
        </p:nvSpPr>
        <p:spPr>
          <a:xfrm>
            <a:off x="0" y="838200"/>
            <a:ext cx="8991600" cy="762000"/>
          </a:xfrm>
        </p:spPr>
        <p:txBody>
          <a:bodyPr/>
          <a:lstStyle/>
          <a:p>
            <a:pPr algn="ctr" eaLnBrk="1" hangingPunct="1"/>
            <a:r>
              <a:rPr lang="en-US" altLang="en-US" sz="4800" u="sng" dirty="0">
                <a:latin typeface="Times New Roman" panose="02020603050405020304" pitchFamily="18" charset="0"/>
                <a:cs typeface="Times New Roman" panose="02020603050405020304" pitchFamily="18" charset="0"/>
              </a:rPr>
              <a:t>Irrevocable   vs.   Revocable</a:t>
            </a:r>
          </a:p>
        </p:txBody>
      </p:sp>
      <p:sp>
        <p:nvSpPr>
          <p:cNvPr id="6" name="Footer Placeholder 3">
            <a:extLst>
              <a:ext uri="{FF2B5EF4-FFF2-40B4-BE49-F238E27FC236}">
                <a16:creationId xmlns:a16="http://schemas.microsoft.com/office/drawing/2014/main" id="{8BCFFCAF-89D9-AA47-9026-E5772B9E899E}"/>
              </a:ext>
            </a:extLst>
          </p:cNvPr>
          <p:cNvSpPr txBox="1">
            <a:spLocks/>
          </p:cNvSpPr>
          <p:nvPr/>
        </p:nvSpPr>
        <p:spPr>
          <a:xfrm>
            <a:off x="228600" y="56550"/>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pic>
        <p:nvPicPr>
          <p:cNvPr id="13" name="Content Placeholder 12" descr="Diagram&#10;&#10;Description automatically generated">
            <a:extLst>
              <a:ext uri="{FF2B5EF4-FFF2-40B4-BE49-F238E27FC236}">
                <a16:creationId xmlns:a16="http://schemas.microsoft.com/office/drawing/2014/main" id="{5BD25A1D-177D-4E10-8737-8A4B71B872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76400"/>
            <a:ext cx="8534400" cy="4905975"/>
          </a:xfrm>
        </p:spPr>
      </p:pic>
    </p:spTree>
    <p:extLst>
      <p:ext uri="{BB962C8B-B14F-4D97-AF65-F5344CB8AC3E}">
        <p14:creationId xmlns:p14="http://schemas.microsoft.com/office/powerpoint/2010/main" val="181269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4D08-609B-8A48-83CF-E1CAE7337C9D}"/>
              </a:ext>
            </a:extLst>
          </p:cNvPr>
          <p:cNvSpPr>
            <a:spLocks noGrp="1"/>
          </p:cNvSpPr>
          <p:nvPr>
            <p:ph type="ctrTitle"/>
          </p:nvPr>
        </p:nvSpPr>
        <p:spPr>
          <a:xfrm>
            <a:off x="-88900" y="2362200"/>
            <a:ext cx="9029700" cy="914400"/>
          </a:xfrm>
          <a:ln>
            <a:miter lim="800000"/>
            <a:headEnd/>
            <a:tailEnd/>
          </a:ln>
        </p:spPr>
        <p:txBody>
          <a:bodyPr>
            <a:noAutofit/>
          </a:bodyPr>
          <a:lstStyle/>
          <a:p>
            <a:pPr algn="ctr" eaLnBrk="1" fontAlgn="auto" hangingPunct="1">
              <a:spcAft>
                <a:spcPts val="0"/>
              </a:spcAft>
              <a:defRPr/>
            </a:pPr>
            <a:br>
              <a:rPr lang="en-US" sz="4800" dirty="0">
                <a:solidFill>
                  <a:schemeClr val="tx1">
                    <a:lumMod val="85000"/>
                    <a:lumOff val="15000"/>
                  </a:schemeClr>
                </a:solidFill>
                <a:latin typeface="Freestyle Script" panose="030804020302050B0404" pitchFamily="66" charset="0"/>
                <a:cs typeface="Biome Light" panose="020B0502040204020203" pitchFamily="34" charset="0"/>
              </a:rPr>
            </a:br>
            <a:br>
              <a:rPr lang="en-US" sz="4800" dirty="0">
                <a:solidFill>
                  <a:schemeClr val="tx1">
                    <a:lumMod val="85000"/>
                    <a:lumOff val="15000"/>
                  </a:schemeClr>
                </a:solidFill>
                <a:latin typeface="Freestyle Script" panose="030804020302050B0404" pitchFamily="66" charset="0"/>
                <a:cs typeface="Biome Light" panose="020B0502040204020203" pitchFamily="34" charset="0"/>
              </a:rPr>
            </a:br>
            <a:r>
              <a:rPr lang="en-US" sz="4800" dirty="0">
                <a:solidFill>
                  <a:schemeClr val="tx1">
                    <a:lumMod val="85000"/>
                    <a:lumOff val="15000"/>
                  </a:schemeClr>
                </a:solidFill>
                <a:latin typeface="Freestyle Script" panose="030804020302050B0404" pitchFamily="66" charset="0"/>
                <a:cs typeface="Biome Light" panose="020B0502040204020203" pitchFamily="34" charset="0"/>
              </a:rPr>
              <a:t>Thank you for your attendance and I hope this was Webinar was helpful…</a:t>
            </a:r>
            <a:br>
              <a:rPr lang="en-US" sz="4800" dirty="0">
                <a:solidFill>
                  <a:schemeClr val="tx1">
                    <a:lumMod val="85000"/>
                    <a:lumOff val="15000"/>
                  </a:schemeClr>
                </a:solidFill>
                <a:latin typeface="Freestyle Script" panose="030804020302050B0404" pitchFamily="66" charset="0"/>
                <a:cs typeface="Biome Light" panose="020B0502040204020203" pitchFamily="34" charset="0"/>
              </a:rPr>
            </a:br>
            <a:r>
              <a:rPr lang="en-US" sz="4800" dirty="0">
                <a:solidFill>
                  <a:schemeClr val="tx1">
                    <a:lumMod val="85000"/>
                    <a:lumOff val="15000"/>
                  </a:schemeClr>
                </a:solidFill>
                <a:latin typeface="Freestyle Script" panose="030804020302050B0404" pitchFamily="66" charset="0"/>
                <a:cs typeface="Biome Light" panose="020B0502040204020203" pitchFamily="34" charset="0"/>
              </a:rPr>
              <a:t>We are available for Individual Consultations</a:t>
            </a:r>
            <a:endParaRPr lang="en-US" sz="4400" i="1" u="sng" dirty="0"/>
          </a:p>
        </p:txBody>
      </p:sp>
      <p:sp>
        <p:nvSpPr>
          <p:cNvPr id="52227" name="Subtitle 2">
            <a:extLst>
              <a:ext uri="{FF2B5EF4-FFF2-40B4-BE49-F238E27FC236}">
                <a16:creationId xmlns:a16="http://schemas.microsoft.com/office/drawing/2014/main" id="{D15A0441-4F0F-3847-8626-46D4BDC925DE}"/>
              </a:ext>
            </a:extLst>
          </p:cNvPr>
          <p:cNvSpPr>
            <a:spLocks noGrp="1"/>
          </p:cNvSpPr>
          <p:nvPr>
            <p:ph type="subTitle" idx="1"/>
          </p:nvPr>
        </p:nvSpPr>
        <p:spPr>
          <a:xfrm>
            <a:off x="12700" y="4038600"/>
            <a:ext cx="8826500" cy="1981200"/>
          </a:xfrm>
        </p:spPr>
        <p:txBody>
          <a:bodyPr/>
          <a:lstStyle/>
          <a:p>
            <a:pPr marR="0" eaLnBrk="1" hangingPunct="1">
              <a:spcBef>
                <a:spcPct val="0"/>
              </a:spcBef>
            </a:pPr>
            <a:endParaRPr lang="en-US" altLang="en-US" dirty="0">
              <a:latin typeface="+mj-lt"/>
            </a:endParaRPr>
          </a:p>
          <a:p>
            <a:pPr marR="0" eaLnBrk="1" hangingPunct="1">
              <a:spcBef>
                <a:spcPct val="0"/>
              </a:spcBef>
            </a:pPr>
            <a:r>
              <a:rPr lang="en-US" altLang="en-US" dirty="0">
                <a:solidFill>
                  <a:schemeClr val="tx2"/>
                </a:solidFill>
                <a:latin typeface="Times New Roman" panose="02020603050405020304" pitchFamily="18" charset="0"/>
                <a:cs typeface="Times New Roman" panose="02020603050405020304" pitchFamily="18" charset="0"/>
              </a:rPr>
              <a:t>By David R. Okrent, CPA, Esq.</a:t>
            </a:r>
          </a:p>
          <a:p>
            <a:pPr marR="0" eaLnBrk="1" hangingPunct="1">
              <a:spcBef>
                <a:spcPct val="0"/>
              </a:spcBef>
            </a:pPr>
            <a:r>
              <a:rPr lang="en-US" altLang="en-US" dirty="0">
                <a:solidFill>
                  <a:schemeClr val="tx2"/>
                </a:solidFill>
                <a:latin typeface="Times New Roman" panose="02020603050405020304" pitchFamily="18" charset="0"/>
                <a:cs typeface="Times New Roman" panose="02020603050405020304" pitchFamily="18" charset="0"/>
              </a:rPr>
              <a:t>The Law Offices of David R. Okrent</a:t>
            </a:r>
          </a:p>
          <a:p>
            <a:pPr marR="0" eaLnBrk="1" hangingPunct="1">
              <a:spcBef>
                <a:spcPct val="0"/>
              </a:spcBef>
            </a:pPr>
            <a:r>
              <a:rPr lang="en-US" altLang="en-US" dirty="0">
                <a:solidFill>
                  <a:schemeClr val="tx2"/>
                </a:solidFill>
                <a:latin typeface="Times New Roman" panose="02020603050405020304" pitchFamily="18" charset="0"/>
                <a:cs typeface="Times New Roman" panose="02020603050405020304" pitchFamily="18" charset="0"/>
              </a:rPr>
              <a:t>dave@okrentlaw.com</a:t>
            </a:r>
          </a:p>
          <a:p>
            <a:pPr marR="0" eaLnBrk="1" hangingPunct="1">
              <a:spcBef>
                <a:spcPct val="0"/>
              </a:spcBef>
            </a:pPr>
            <a:r>
              <a:rPr lang="en-US" altLang="en-US" dirty="0">
                <a:solidFill>
                  <a:schemeClr val="tx2"/>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www.okrentlaw.com</a:t>
            </a:r>
            <a:endParaRPr lang="en-US" altLang="en-US" dirty="0">
              <a:solidFill>
                <a:schemeClr val="tx2"/>
              </a:solidFill>
              <a:latin typeface="Times New Roman" panose="02020603050405020304" pitchFamily="18" charset="0"/>
              <a:cs typeface="Times New Roman" panose="02020603050405020304" pitchFamily="18" charset="0"/>
            </a:endParaRPr>
          </a:p>
          <a:p>
            <a:pPr marR="0" eaLnBrk="1" hangingPunct="1"/>
            <a:r>
              <a:rPr lang="en-US" altLang="en-US" sz="4000" b="1" dirty="0">
                <a:solidFill>
                  <a:schemeClr val="tx2"/>
                </a:solidFill>
                <a:latin typeface="Times New Roman" panose="02020603050405020304" pitchFamily="18" charset="0"/>
                <a:cs typeface="Times New Roman" panose="02020603050405020304" pitchFamily="18" charset="0"/>
              </a:rPr>
              <a:t>631-427-4600</a:t>
            </a:r>
          </a:p>
          <a:p>
            <a:pPr marR="0" eaLnBrk="1" hangingPunct="1"/>
            <a:endParaRPr lang="en-US" altLang="en-US" sz="3200" b="1" dirty="0"/>
          </a:p>
          <a:p>
            <a:pPr marR="0" eaLnBrk="1" hangingPunct="1"/>
            <a:endParaRPr lang="en-US" altLang="en-US" sz="3200" b="1" dirty="0"/>
          </a:p>
        </p:txBody>
      </p:sp>
      <p:pic>
        <p:nvPicPr>
          <p:cNvPr id="5" name="Picture 4" descr="A person wearing a suit and tie smiling at the camera&#10;&#10;Description automatically generated">
            <a:extLst>
              <a:ext uri="{FF2B5EF4-FFF2-40B4-BE49-F238E27FC236}">
                <a16:creationId xmlns:a16="http://schemas.microsoft.com/office/drawing/2014/main" id="{CD071C10-BD82-8A4E-900D-B96EEA0E904D}"/>
              </a:ext>
            </a:extLst>
          </p:cNvPr>
          <p:cNvPicPr>
            <a:picLocks noChangeAspect="1"/>
          </p:cNvPicPr>
          <p:nvPr/>
        </p:nvPicPr>
        <p:blipFill>
          <a:blip r:embed="rId4"/>
          <a:stretch>
            <a:fillRect/>
          </a:stretch>
        </p:blipFill>
        <p:spPr>
          <a:xfrm>
            <a:off x="304800" y="4572000"/>
            <a:ext cx="2713542" cy="213072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sp>
        <p:nvSpPr>
          <p:cNvPr id="3" name="Footer Placeholder 3">
            <a:extLst>
              <a:ext uri="{FF2B5EF4-FFF2-40B4-BE49-F238E27FC236}">
                <a16:creationId xmlns:a16="http://schemas.microsoft.com/office/drawing/2014/main" id="{CD374337-E3F2-C0F4-96C3-0E790C19C74E}"/>
              </a:ext>
            </a:extLst>
          </p:cNvPr>
          <p:cNvSpPr txBox="1">
            <a:spLocks/>
          </p:cNvSpPr>
          <p:nvPr/>
        </p:nvSpPr>
        <p:spPr>
          <a:xfrm>
            <a:off x="228600" y="56550"/>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8BB9-B96C-DB4D-8163-2C522E5FC0A5}"/>
              </a:ext>
            </a:extLst>
          </p:cNvPr>
          <p:cNvSpPr>
            <a:spLocks noGrp="1"/>
          </p:cNvSpPr>
          <p:nvPr>
            <p:ph type="title"/>
          </p:nvPr>
        </p:nvSpPr>
        <p:spPr>
          <a:xfrm>
            <a:off x="457200" y="704850"/>
            <a:ext cx="8610600" cy="1143000"/>
          </a:xfrm>
        </p:spPr>
        <p:txBody>
          <a:bodyPr>
            <a:normAutofit fontScale="90000"/>
          </a:bodyPr>
          <a:lstStyle/>
          <a:p>
            <a:pPr eaLnBrk="1" fontAlgn="auto" hangingPunct="1">
              <a:spcAft>
                <a:spcPts val="0"/>
              </a:spcAft>
              <a:defRPr/>
            </a:pPr>
            <a:r>
              <a:rPr lang="en-US" b="1" dirty="0">
                <a:latin typeface="Times New Roman" panose="02020603050405020304" pitchFamily="18" charset="0"/>
                <a:cs typeface="Times New Roman" panose="02020603050405020304" pitchFamily="18" charset="0"/>
              </a:rPr>
              <a:t>Type of Long-Term Care and Cost</a:t>
            </a:r>
          </a:p>
        </p:txBody>
      </p:sp>
      <p:sp>
        <p:nvSpPr>
          <p:cNvPr id="3" name="Content Placeholder 2">
            <a:extLst>
              <a:ext uri="{FF2B5EF4-FFF2-40B4-BE49-F238E27FC236}">
                <a16:creationId xmlns:a16="http://schemas.microsoft.com/office/drawing/2014/main" id="{EE191A81-A6C8-DF4F-B502-8E433A64C00C}"/>
              </a:ext>
            </a:extLst>
          </p:cNvPr>
          <p:cNvSpPr>
            <a:spLocks noGrp="1"/>
          </p:cNvSpPr>
          <p:nvPr>
            <p:ph idx="1"/>
          </p:nvPr>
        </p:nvSpPr>
        <p:spPr>
          <a:xfrm>
            <a:off x="1965158" y="2066925"/>
            <a:ext cx="6705600" cy="39624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Home Care</a:t>
            </a:r>
          </a:p>
          <a:p>
            <a:pPr marL="274320" indent="-274320" eaLnBrk="1" fontAlgn="auto" hangingPunct="1">
              <a:spcAft>
                <a:spcPts val="0"/>
              </a:spcAft>
              <a:buClr>
                <a:schemeClr val="accent3"/>
              </a:buClr>
              <a:buFont typeface="Wingdings 2"/>
              <a:buChar char=""/>
              <a:defRPr/>
            </a:pPr>
            <a:endParaRPr lang="en-US" b="1"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Day Care</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Social Model</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Medical Model</a:t>
            </a:r>
          </a:p>
          <a:p>
            <a:pPr marL="640080" lvl="1" indent="-246888" eaLnBrk="1" fontAlgn="auto" hangingPunct="1">
              <a:spcAft>
                <a:spcPts val="0"/>
              </a:spcAft>
              <a:buFont typeface="Wingdings 2"/>
              <a:buChar char=""/>
              <a:defRPr/>
            </a:pPr>
            <a:endParaRPr lang="en-US"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Assisted Living</a:t>
            </a:r>
          </a:p>
          <a:p>
            <a:pPr marL="274320" indent="-274320" eaLnBrk="1" fontAlgn="auto" hangingPunct="1">
              <a:spcAft>
                <a:spcPts val="0"/>
              </a:spcAft>
              <a:buClr>
                <a:schemeClr val="accent3"/>
              </a:buClr>
              <a:buFont typeface="Wingdings 2"/>
              <a:buChar char=""/>
              <a:defRPr/>
            </a:pPr>
            <a:endParaRPr lang="en-US" b="1"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Nursing Home</a:t>
            </a:r>
          </a:p>
        </p:txBody>
      </p:sp>
      <p:sp>
        <p:nvSpPr>
          <p:cNvPr id="6" name="Footer Placeholder 3">
            <a:extLst>
              <a:ext uri="{FF2B5EF4-FFF2-40B4-BE49-F238E27FC236}">
                <a16:creationId xmlns:a16="http://schemas.microsoft.com/office/drawing/2014/main" id="{95F5F674-227C-2146-A5BA-A9CF2AD10576}"/>
              </a:ext>
            </a:extLst>
          </p:cNvPr>
          <p:cNvSpPr txBox="1">
            <a:spLocks/>
          </p:cNvSpPr>
          <p:nvPr/>
        </p:nvSpPr>
        <p:spPr>
          <a:xfrm>
            <a:off x="304800" y="392530"/>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a:t>  The Law Offices of David R. Okrent</a:t>
            </a:r>
            <a:endParaRPr lang="en-US" sz="20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9E22C3D-060D-1A49-AE43-77A26C98CDA4}"/>
              </a:ext>
            </a:extLst>
          </p:cNvPr>
          <p:cNvSpPr>
            <a:spLocks noGrp="1"/>
          </p:cNvSpPr>
          <p:nvPr>
            <p:ph type="title"/>
          </p:nvPr>
        </p:nvSpPr>
        <p:spPr/>
        <p:txBody>
          <a:bodyPr/>
          <a:lstStyle/>
          <a:p>
            <a:pPr eaLnBrk="1" hangingPunct="1"/>
            <a:r>
              <a:rPr lang="en-US" altLang="en-US" sz="4500" b="1" dirty="0">
                <a:latin typeface="Times New Roman" panose="02020603050405020304" pitchFamily="18" charset="0"/>
                <a:cs typeface="Times New Roman" panose="02020603050405020304" pitchFamily="18" charset="0"/>
              </a:rPr>
              <a:t>How Will the Care be Paid for?</a:t>
            </a:r>
          </a:p>
        </p:txBody>
      </p:sp>
      <p:sp>
        <p:nvSpPr>
          <p:cNvPr id="15363" name="Content Placeholder 2">
            <a:extLst>
              <a:ext uri="{FF2B5EF4-FFF2-40B4-BE49-F238E27FC236}">
                <a16:creationId xmlns:a16="http://schemas.microsoft.com/office/drawing/2014/main" id="{DD629F6F-F87A-B442-91F8-04D99624941D}"/>
              </a:ext>
            </a:extLst>
          </p:cNvPr>
          <p:cNvSpPr>
            <a:spLocks noGrp="1"/>
          </p:cNvSpPr>
          <p:nvPr>
            <p:ph idx="1"/>
          </p:nvPr>
        </p:nvSpPr>
        <p:spPr>
          <a:xfrm>
            <a:off x="1295400" y="2190750"/>
            <a:ext cx="6324600" cy="3962400"/>
          </a:xfrm>
        </p:spPr>
        <p:txBody>
          <a:bodyPr/>
          <a:lstStyle/>
          <a:p>
            <a:pPr eaLnBrk="1" hangingPunct="1"/>
            <a:r>
              <a:rPr lang="en-US" altLang="en-US" b="1" dirty="0">
                <a:latin typeface="Times New Roman" panose="02020603050405020304" pitchFamily="18" charset="0"/>
                <a:cs typeface="Times New Roman" panose="02020603050405020304" pitchFamily="18" charset="0"/>
              </a:rPr>
              <a:t>Medicare</a:t>
            </a:r>
          </a:p>
          <a:p>
            <a:pPr lvl="1" indent="-273050">
              <a:lnSpc>
                <a:spcPts val="2000"/>
              </a:lnSpc>
              <a:buClr>
                <a:srgbClr val="0BD0D9"/>
              </a:buClr>
              <a:buSzPct val="950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Skilled Nursing Facility day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81-100 Copayment $209.50</a:t>
            </a: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rPr>
              <a:t>Private Pay</a:t>
            </a: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rPr>
              <a:t>Long Term Care Insurance</a:t>
            </a: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b="1" dirty="0">
                <a:latin typeface="Times New Roman" panose="02020603050405020304" pitchFamily="18" charset="0"/>
                <a:cs typeface="Times New Roman" panose="02020603050405020304" pitchFamily="18" charset="0"/>
              </a:rPr>
              <a:t>Medicaid</a:t>
            </a:r>
          </a:p>
        </p:txBody>
      </p:sp>
      <p:sp>
        <p:nvSpPr>
          <p:cNvPr id="5" name="Footer Placeholder 3">
            <a:extLst>
              <a:ext uri="{FF2B5EF4-FFF2-40B4-BE49-F238E27FC236}">
                <a16:creationId xmlns:a16="http://schemas.microsoft.com/office/drawing/2014/main" id="{61946492-28FE-EE4D-9462-E5BD1B5B5ECB}"/>
              </a:ext>
            </a:extLst>
          </p:cNvPr>
          <p:cNvSpPr>
            <a:spLocks noGrp="1"/>
          </p:cNvSpPr>
          <p:nvPr>
            <p:ph type="ftr" sz="quarter" idx="11"/>
          </p:nvPr>
        </p:nvSpPr>
        <p:spPr>
          <a:xfrm>
            <a:off x="304800" y="392530"/>
            <a:ext cx="4419600" cy="438150"/>
          </a:xfrm>
        </p:spPr>
        <p:txBody>
          <a:body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B917-7AA9-4E46-8383-5FA3967A2DA5}"/>
              </a:ext>
            </a:extLst>
          </p:cNvPr>
          <p:cNvSpPr>
            <a:spLocks noGrp="1"/>
          </p:cNvSpPr>
          <p:nvPr>
            <p:ph type="title"/>
          </p:nvPr>
        </p:nvSpPr>
        <p:spPr>
          <a:xfrm>
            <a:off x="190500" y="675438"/>
            <a:ext cx="9067800" cy="1143000"/>
          </a:xfrm>
        </p:spPr>
        <p:txBody>
          <a:bodyPr>
            <a:normAutofit fontScale="90000"/>
          </a:bodyPr>
          <a:lstStyle/>
          <a:p>
            <a:pPr eaLnBrk="1" fontAlgn="auto" hangingPunct="1">
              <a:spcAft>
                <a:spcPts val="0"/>
              </a:spcAft>
              <a:defRPr/>
            </a:pPr>
            <a:r>
              <a:rPr lang="en-US" b="1" dirty="0">
                <a:latin typeface="Times New Roman" panose="02020603050405020304" pitchFamily="18" charset="0"/>
                <a:cs typeface="Times New Roman" panose="02020603050405020304" pitchFamily="18" charset="0"/>
              </a:rPr>
              <a:t>Medicaid Limits for a Single Person</a:t>
            </a:r>
          </a:p>
        </p:txBody>
      </p:sp>
      <p:sp>
        <p:nvSpPr>
          <p:cNvPr id="3" name="Content Placeholder 2">
            <a:extLst>
              <a:ext uri="{FF2B5EF4-FFF2-40B4-BE49-F238E27FC236}">
                <a16:creationId xmlns:a16="http://schemas.microsoft.com/office/drawing/2014/main" id="{0BD9F799-8130-DA48-B5CC-D2DF1823AD68}"/>
              </a:ext>
            </a:extLst>
          </p:cNvPr>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Income</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$50 a month under Institutional Medicaid </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$1,800 a month under Community Medicaid</a:t>
            </a:r>
          </a:p>
          <a:p>
            <a:pPr lvl="2"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However, more can be kept under Community Medicaid for any type of expenses with a “Pooled Income trust”</a:t>
            </a:r>
          </a:p>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Resources</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$32,396 in non-qualified assets</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Unlimited amounts in certain *tax qualified retirement accounts in a Medicaid pay status </a:t>
            </a:r>
            <a:r>
              <a:rPr lang="en-US" sz="1900" dirty="0">
                <a:latin typeface="Times New Roman" panose="02020603050405020304" pitchFamily="18" charset="0"/>
                <a:cs typeface="Times New Roman" panose="02020603050405020304" pitchFamily="18" charset="0"/>
              </a:rPr>
              <a:t>(*may be subject to recovery)</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Prepaid funeral</a:t>
            </a:r>
          </a:p>
          <a:p>
            <a:pPr marL="640080" lvl="1" indent="-246888" eaLnBrk="1" fontAlgn="auto" hangingPunct="1">
              <a:spcAft>
                <a:spcPts val="0"/>
              </a:spcAft>
              <a:buClr>
                <a:schemeClr val="accent3"/>
              </a:buClr>
              <a:buFont typeface="Wingdings 2"/>
              <a:buChar char=""/>
              <a:defRPr/>
            </a:pPr>
            <a:r>
              <a:rPr lang="en-US" dirty="0">
                <a:solidFill>
                  <a:schemeClr val="accent3"/>
                </a:solidFill>
                <a:latin typeface="Times New Roman" panose="02020603050405020304" pitchFamily="18" charset="0"/>
                <a:cs typeface="Times New Roman" panose="02020603050405020304" pitchFamily="18" charset="0"/>
              </a:rPr>
              <a:t>A Home</a:t>
            </a:r>
            <a:r>
              <a:rPr lang="en-US" i="1" dirty="0">
                <a:solidFill>
                  <a:schemeClr val="accent3"/>
                </a:solidFill>
                <a:latin typeface="Times New Roman" panose="02020603050405020304" pitchFamily="18" charset="0"/>
                <a:cs typeface="Times New Roman" panose="02020603050405020304" pitchFamily="18" charset="0"/>
              </a:rPr>
              <a:t>…….see next slide for important details</a:t>
            </a:r>
          </a:p>
        </p:txBody>
      </p:sp>
      <p:sp>
        <p:nvSpPr>
          <p:cNvPr id="5" name="Footer Placeholder 3">
            <a:extLst>
              <a:ext uri="{FF2B5EF4-FFF2-40B4-BE49-F238E27FC236}">
                <a16:creationId xmlns:a16="http://schemas.microsoft.com/office/drawing/2014/main" id="{EE59AC6E-C3BA-3E4F-AB66-5C0AA84D0CD3}"/>
              </a:ext>
            </a:extLst>
          </p:cNvPr>
          <p:cNvSpPr>
            <a:spLocks noGrp="1"/>
          </p:cNvSpPr>
          <p:nvPr>
            <p:ph type="ftr" sz="quarter" idx="11"/>
          </p:nvPr>
        </p:nvSpPr>
        <p:spPr>
          <a:xfrm>
            <a:off x="304800" y="392530"/>
            <a:ext cx="4419600" cy="438150"/>
          </a:xfrm>
        </p:spPr>
        <p:txBody>
          <a:body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11A2DA3-38AE-5945-9E10-1025C34CB26C}"/>
              </a:ext>
            </a:extLst>
          </p:cNvPr>
          <p:cNvSpPr>
            <a:spLocks noGrp="1"/>
          </p:cNvSpPr>
          <p:nvPr>
            <p:ph type="title"/>
          </p:nvPr>
        </p:nvSpPr>
        <p:spPr/>
        <p:txBody>
          <a:bodyPr/>
          <a:lstStyle/>
          <a:p>
            <a:pPr eaLnBrk="1" hangingPunct="1"/>
            <a:r>
              <a:rPr lang="en-US" altLang="en-US" b="1" dirty="0">
                <a:latin typeface="Times New Roman" panose="02020603050405020304" pitchFamily="18" charset="0"/>
                <a:cs typeface="Times New Roman" panose="02020603050405020304" pitchFamily="18" charset="0"/>
              </a:rPr>
              <a:t>Medicaid and the Home</a:t>
            </a:r>
          </a:p>
        </p:txBody>
      </p:sp>
      <p:sp>
        <p:nvSpPr>
          <p:cNvPr id="3" name="Content Placeholder 2">
            <a:extLst>
              <a:ext uri="{FF2B5EF4-FFF2-40B4-BE49-F238E27FC236}">
                <a16:creationId xmlns:a16="http://schemas.microsoft.com/office/drawing/2014/main" id="{9FE9F5EC-BE15-F440-AF48-167954250B1C}"/>
              </a:ext>
            </a:extLst>
          </p:cNvPr>
          <p:cNvSpPr>
            <a:spLocks noGrp="1"/>
          </p:cNvSpPr>
          <p:nvPr>
            <p:ph idx="1"/>
          </p:nvPr>
        </p:nvSpPr>
        <p:spPr>
          <a:xfrm>
            <a:off x="914400" y="2135605"/>
            <a:ext cx="7467600" cy="38100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Equity in the Home must be equal to or less than $1,097,000, unless occupied by a</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Spouse</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Child under the age of 21, or</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Child certified blind or disabled</a:t>
            </a:r>
          </a:p>
          <a:p>
            <a:pPr marL="640080" lvl="1" indent="-246888" eaLnBrk="1" fontAlgn="auto" hangingPunct="1">
              <a:spcAft>
                <a:spcPts val="0"/>
              </a:spcAft>
              <a:buFont typeface="Wingdings 2"/>
              <a:buChar char=""/>
              <a:defRPr/>
            </a:pPr>
            <a:endParaRPr lang="en-US"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Intent to return home</a:t>
            </a:r>
          </a:p>
          <a:p>
            <a:pPr marL="274320" indent="-274320" eaLnBrk="1" fontAlgn="auto" hangingPunct="1">
              <a:spcAft>
                <a:spcPts val="0"/>
              </a:spcAft>
              <a:buClr>
                <a:schemeClr val="accent3"/>
              </a:buClr>
              <a:buFont typeface="Wingdings 2"/>
              <a:buChar char=""/>
              <a:defRPr/>
            </a:pPr>
            <a:endParaRPr lang="en-US" b="1" dirty="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Purchase of a Life Estate in the home of another</a:t>
            </a:r>
          </a:p>
        </p:txBody>
      </p:sp>
      <p:sp>
        <p:nvSpPr>
          <p:cNvPr id="6" name="Footer Placeholder 3">
            <a:extLst>
              <a:ext uri="{FF2B5EF4-FFF2-40B4-BE49-F238E27FC236}">
                <a16:creationId xmlns:a16="http://schemas.microsoft.com/office/drawing/2014/main" id="{139858BD-6B30-E445-8AD5-F895EAEAFA59}"/>
              </a:ext>
            </a:extLst>
          </p:cNvPr>
          <p:cNvSpPr txBox="1">
            <a:spLocks/>
          </p:cNvSpPr>
          <p:nvPr/>
        </p:nvSpPr>
        <p:spPr>
          <a:xfrm>
            <a:off x="304800" y="417095"/>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a:t>  The Law Offices of David R. Okrent</a:t>
            </a:r>
            <a:endParaRPr lang="en-US" sz="20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6735-C83F-B24A-AF4D-985CE13FE5BA}"/>
              </a:ext>
            </a:extLst>
          </p:cNvPr>
          <p:cNvSpPr>
            <a:spLocks noGrp="1"/>
          </p:cNvSpPr>
          <p:nvPr>
            <p:ph type="title"/>
          </p:nvPr>
        </p:nvSpPr>
        <p:spPr>
          <a:xfrm>
            <a:off x="0" y="573837"/>
            <a:ext cx="9144000" cy="542925"/>
          </a:xfrm>
        </p:spPr>
        <p:txBody>
          <a:bodyPr>
            <a:noAutofit/>
          </a:bodyPr>
          <a:lstStyle/>
          <a:p>
            <a:pPr algn="ctr" eaLnBrk="1" fontAlgn="auto" hangingPunct="1">
              <a:spcAft>
                <a:spcPts val="0"/>
              </a:spcAft>
              <a:defRPr/>
            </a:pPr>
            <a:r>
              <a:rPr lang="en-US" sz="3800" b="1" dirty="0">
                <a:latin typeface="Times New Roman" panose="02020603050405020304" pitchFamily="18" charset="0"/>
                <a:cs typeface="Times New Roman" panose="02020603050405020304" pitchFamily="18" charset="0"/>
              </a:rPr>
              <a:t>Community Medicaid &amp; Married Couples</a:t>
            </a:r>
          </a:p>
        </p:txBody>
      </p:sp>
      <p:sp>
        <p:nvSpPr>
          <p:cNvPr id="3" name="Content Placeholder 2">
            <a:extLst>
              <a:ext uri="{FF2B5EF4-FFF2-40B4-BE49-F238E27FC236}">
                <a16:creationId xmlns:a16="http://schemas.microsoft.com/office/drawing/2014/main" id="{7FB9BB5A-9EDD-0E44-8DE9-BE125DE6A654}"/>
              </a:ext>
            </a:extLst>
          </p:cNvPr>
          <p:cNvSpPr>
            <a:spLocks noGrp="1"/>
          </p:cNvSpPr>
          <p:nvPr>
            <p:ph idx="1"/>
          </p:nvPr>
        </p:nvSpPr>
        <p:spPr>
          <a:xfrm>
            <a:off x="0" y="1256011"/>
            <a:ext cx="9144000" cy="5530031"/>
          </a:xfrm>
        </p:spPr>
        <p:txBody>
          <a:bodyPr>
            <a:normAutofit fontScale="92500" lnSpcReduction="10000"/>
          </a:bodyPr>
          <a:lstStyle/>
          <a:p>
            <a:pPr marL="274320" indent="-274320" eaLnBrk="1" fontAlgn="auto" hangingPunct="1">
              <a:lnSpc>
                <a:spcPct val="80000"/>
              </a:lnSpc>
              <a:spcBef>
                <a:spcPts val="400"/>
              </a:spcBef>
              <a:spcAft>
                <a:spcPts val="0"/>
              </a:spcAft>
              <a:buClr>
                <a:schemeClr val="accent3"/>
              </a:buClr>
              <a:buFont typeface="Wingdings 2"/>
              <a:buChar char=""/>
              <a:defRPr/>
            </a:pPr>
            <a:r>
              <a:rPr lang="en-US" b="1" i="1" dirty="0">
                <a:latin typeface="Times New Roman" panose="02020603050405020304" pitchFamily="18" charset="0"/>
                <a:cs typeface="Times New Roman" panose="02020603050405020304" pitchFamily="18" charset="0"/>
              </a:rPr>
              <a:t> One Applying :</a:t>
            </a:r>
          </a:p>
          <a:p>
            <a:pPr marL="641033" lvl="1" indent="-274320" eaLnBrk="1" fontAlgn="auto" hangingPunct="1">
              <a:lnSpc>
                <a:spcPct val="90000"/>
              </a:lnSpc>
              <a:spcBef>
                <a:spcPts val="400"/>
              </a:spcBef>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Resources:</a:t>
            </a:r>
          </a:p>
          <a:p>
            <a:pPr marL="915670" lvl="2" indent="-274320" eaLnBrk="1" fontAlgn="auto" hangingPunct="1">
              <a:lnSpc>
                <a:spcPct val="90000"/>
              </a:lnSpc>
              <a:spcBef>
                <a:spcPts val="400"/>
              </a:spcBef>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Home - Applicant subject to limits but Non-Applying Spouse No limit</a:t>
            </a:r>
          </a:p>
          <a:p>
            <a:pPr marL="915670" lvl="2" indent="-274320" eaLnBrk="1" fontAlgn="auto" hangingPunct="1">
              <a:lnSpc>
                <a:spcPct val="90000"/>
              </a:lnSpc>
              <a:spcBef>
                <a:spcPts val="400"/>
              </a:spcBef>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Other Resources: </a:t>
            </a:r>
          </a:p>
          <a:p>
            <a:pPr marL="1188720" lvl="3" indent="-274320" eaLnBrk="1" fontAlgn="auto" hangingPunct="1">
              <a:lnSpc>
                <a:spcPct val="90000"/>
              </a:lnSpc>
              <a:spcBef>
                <a:spcPts val="400"/>
              </a:spcBef>
              <a:spcAft>
                <a:spcPts val="0"/>
              </a:spcAft>
              <a:buClr>
                <a:schemeClr val="accent3"/>
              </a:buClr>
              <a:buFont typeface="Wingdings 2"/>
              <a:buChar char=""/>
              <a:defRPr/>
            </a:pPr>
            <a:r>
              <a:rPr lang="en-US" sz="2100" dirty="0">
                <a:latin typeface="Times New Roman" panose="02020603050405020304" pitchFamily="18" charset="0"/>
                <a:cs typeface="Times New Roman" panose="02020603050405020304" pitchFamily="18" charset="0"/>
              </a:rPr>
              <a:t>Applicant $32,396, Spouse between $74,820 – $157,920, Spousal Refusal</a:t>
            </a:r>
          </a:p>
          <a:p>
            <a:pPr marL="1188720" lvl="3" indent="-274320" eaLnBrk="1" fontAlgn="auto" hangingPunct="1">
              <a:lnSpc>
                <a:spcPct val="90000"/>
              </a:lnSpc>
              <a:spcBef>
                <a:spcPts val="400"/>
              </a:spcBef>
              <a:spcAft>
                <a:spcPts val="0"/>
              </a:spcAft>
              <a:buClr>
                <a:schemeClr val="accent3"/>
              </a:buClr>
              <a:buFont typeface="Wingdings 2"/>
              <a:buChar char=""/>
              <a:defRPr/>
            </a:pPr>
            <a:r>
              <a:rPr lang="en-US" sz="2100" dirty="0">
                <a:latin typeface="Times New Roman" panose="02020603050405020304" pitchFamily="18" charset="0"/>
                <a:cs typeface="Times New Roman" panose="02020603050405020304" pitchFamily="18" charset="0"/>
              </a:rPr>
              <a:t>Unlimited $$ in certain Tax-Qualified-Retirement accounts in pay status</a:t>
            </a:r>
          </a:p>
          <a:p>
            <a:pPr marL="1188720" lvl="3" indent="-274320" eaLnBrk="1" fontAlgn="auto" hangingPunct="1">
              <a:lnSpc>
                <a:spcPct val="90000"/>
              </a:lnSpc>
              <a:spcBef>
                <a:spcPts val="400"/>
              </a:spcBef>
              <a:spcAft>
                <a:spcPts val="0"/>
              </a:spcAft>
              <a:buClr>
                <a:schemeClr val="accent3"/>
              </a:buClr>
              <a:buFont typeface="Wingdings 2"/>
              <a:buChar char=""/>
              <a:defRPr/>
            </a:pPr>
            <a:r>
              <a:rPr lang="en-US" sz="2100" dirty="0">
                <a:latin typeface="Times New Roman" panose="02020603050405020304" pitchFamily="18" charset="0"/>
                <a:cs typeface="Times New Roman" panose="02020603050405020304" pitchFamily="18" charset="0"/>
              </a:rPr>
              <a:t>Be careful with annuities</a:t>
            </a:r>
          </a:p>
          <a:p>
            <a:pPr marL="641033" lvl="1" indent="-274320" eaLnBrk="1" fontAlgn="auto" hangingPunct="1">
              <a:lnSpc>
                <a:spcPct val="90000"/>
              </a:lnSpc>
              <a:spcBef>
                <a:spcPts val="400"/>
              </a:spcBef>
              <a:spcAft>
                <a:spcPts val="0"/>
              </a:spcAft>
              <a:buClr>
                <a:schemeClr val="accent3"/>
              </a:buClr>
              <a:buFont typeface="Wingdings 2"/>
              <a:buChar char=""/>
              <a:defRPr/>
            </a:pPr>
            <a:r>
              <a:rPr lang="en-US" b="1" dirty="0">
                <a:latin typeface="Times New Roman" panose="02020603050405020304" pitchFamily="18" charset="0"/>
                <a:cs typeface="Times New Roman" panose="02020603050405020304" pitchFamily="18" charset="0"/>
              </a:rPr>
              <a:t>Monthly Income </a:t>
            </a:r>
          </a:p>
          <a:p>
            <a:pPr marL="915670" lvl="2" indent="-274320" eaLnBrk="1" fontAlgn="auto" hangingPunct="1">
              <a:lnSpc>
                <a:spcPct val="90000"/>
              </a:lnSpc>
              <a:spcBef>
                <a:spcPts val="400"/>
              </a:spcBef>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$4,567 combined (Applicant $619, Non-Applying spouse $3,948) </a:t>
            </a:r>
          </a:p>
          <a:p>
            <a:pPr marL="915670" lvl="2" indent="-274320" eaLnBrk="1" fontAlgn="auto" hangingPunct="1">
              <a:lnSpc>
                <a:spcPct val="90000"/>
              </a:lnSpc>
              <a:spcBef>
                <a:spcPts val="400"/>
              </a:spcBef>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Spousal Refusal </a:t>
            </a:r>
          </a:p>
          <a:p>
            <a:pPr marL="915670" lvl="2" indent="-274320" eaLnBrk="1" fontAlgn="auto" hangingPunct="1">
              <a:lnSpc>
                <a:spcPct val="90000"/>
              </a:lnSpc>
              <a:spcBef>
                <a:spcPts val="400"/>
              </a:spcBef>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Pooled Trust</a:t>
            </a:r>
          </a:p>
          <a:p>
            <a:pPr marL="273367" indent="-246888" eaLnBrk="1" fontAlgn="auto" hangingPunct="1">
              <a:lnSpc>
                <a:spcPct val="90000"/>
              </a:lnSpc>
              <a:spcBef>
                <a:spcPts val="400"/>
              </a:spcBef>
              <a:spcAft>
                <a:spcPts val="0"/>
              </a:spcAft>
              <a:buFont typeface="Wingdings 2"/>
              <a:buChar char=""/>
              <a:defRPr/>
            </a:pPr>
            <a:r>
              <a:rPr lang="en-US" b="1" i="1" dirty="0">
                <a:latin typeface="Times New Roman" panose="02020603050405020304" pitchFamily="18" charset="0"/>
                <a:cs typeface="Times New Roman" panose="02020603050405020304" pitchFamily="18" charset="0"/>
              </a:rPr>
              <a:t>Both Applying</a:t>
            </a:r>
          </a:p>
          <a:p>
            <a:pPr marL="640080" lvl="1" indent="-246888" eaLnBrk="1" fontAlgn="auto" hangingPunct="1">
              <a:lnSpc>
                <a:spcPct val="90000"/>
              </a:lnSpc>
              <a:spcBef>
                <a:spcPts val="400"/>
              </a:spcBef>
              <a:spcAft>
                <a:spcPts val="0"/>
              </a:spcAft>
              <a:buClr>
                <a:schemeClr val="accent3"/>
              </a:buClr>
              <a:buFont typeface="Wingdings 2"/>
              <a:buChar char=""/>
              <a:defRPr/>
            </a:pPr>
            <a:r>
              <a:rPr lang="en-US" sz="2200" b="1" dirty="0">
                <a:latin typeface="Times New Roman" panose="02020603050405020304" pitchFamily="18" charset="0"/>
                <a:cs typeface="Times New Roman" panose="02020603050405020304" pitchFamily="18" charset="0"/>
              </a:rPr>
              <a:t>Resources: </a:t>
            </a:r>
            <a:r>
              <a:rPr lang="en-US" sz="2200" dirty="0">
                <a:latin typeface="Times New Roman" panose="02020603050405020304" pitchFamily="18" charset="0"/>
                <a:cs typeface="Times New Roman" panose="02020603050405020304" pitchFamily="18" charset="0"/>
              </a:rPr>
              <a:t>Home is subject to the limit, retirement accounts in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pay status are exempt, plus $43,781</a:t>
            </a:r>
          </a:p>
          <a:p>
            <a:pPr marL="640080" lvl="1" indent="-246888" eaLnBrk="1" fontAlgn="auto" hangingPunct="1">
              <a:lnSpc>
                <a:spcPct val="90000"/>
              </a:lnSpc>
              <a:spcBef>
                <a:spcPts val="400"/>
              </a:spcBef>
              <a:spcAft>
                <a:spcPts val="0"/>
              </a:spcAft>
              <a:buClr>
                <a:schemeClr val="accent3"/>
              </a:buClr>
              <a:buFont typeface="Wingdings 2"/>
              <a:buChar char=""/>
              <a:defRPr/>
            </a:pPr>
            <a:r>
              <a:rPr lang="en-US" sz="2200" b="1" dirty="0">
                <a:latin typeface="Times New Roman" panose="02020603050405020304" pitchFamily="18" charset="0"/>
                <a:cs typeface="Times New Roman" panose="02020603050405020304" pitchFamily="18" charset="0"/>
              </a:rPr>
              <a:t>Income: </a:t>
            </a:r>
            <a:r>
              <a:rPr lang="en-US" sz="2200" dirty="0">
                <a:latin typeface="Times New Roman" panose="02020603050405020304" pitchFamily="18" charset="0"/>
                <a:cs typeface="Times New Roman" panose="02020603050405020304" pitchFamily="18" charset="0"/>
              </a:rPr>
              <a:t>$2,433 + Pooled Trust</a:t>
            </a:r>
          </a:p>
          <a:p>
            <a:pPr marL="640080" lvl="1" indent="-246888" eaLnBrk="1" fontAlgn="auto" hangingPunct="1">
              <a:lnSpc>
                <a:spcPct val="90000"/>
              </a:lnSpc>
              <a:spcBef>
                <a:spcPts val="400"/>
              </a:spcBef>
              <a:spcAft>
                <a:spcPts val="0"/>
              </a:spcAft>
              <a:buClr>
                <a:schemeClr val="accent3"/>
              </a:buClr>
              <a:buFont typeface="Wingdings 2"/>
              <a:buChar char=""/>
              <a:defRPr/>
            </a:pPr>
            <a:endParaRPr lang="en-US" sz="2200" dirty="0">
              <a:latin typeface="Times New Roman" panose="02020603050405020304" pitchFamily="18" charset="0"/>
              <a:cs typeface="Times New Roman" panose="02020603050405020304" pitchFamily="18" charset="0"/>
            </a:endParaRPr>
          </a:p>
          <a:p>
            <a:pPr marL="273367" indent="-246888" eaLnBrk="1" fontAlgn="auto" hangingPunct="1">
              <a:lnSpc>
                <a:spcPct val="90000"/>
              </a:lnSpc>
              <a:spcBef>
                <a:spcPts val="400"/>
              </a:spcBef>
              <a:spcAft>
                <a:spcPts val="0"/>
              </a:spcAft>
              <a:buClr>
                <a:schemeClr val="accent3"/>
              </a:buClr>
              <a:buFont typeface="Wingdings 2"/>
              <a:buChar char=""/>
              <a:defRPr/>
            </a:pPr>
            <a:r>
              <a:rPr lang="en-US" sz="2400" b="1" i="1" dirty="0">
                <a:latin typeface="Times New Roman" panose="02020603050405020304" pitchFamily="18" charset="0"/>
                <a:cs typeface="Times New Roman" panose="02020603050405020304" pitchFamily="18" charset="0"/>
              </a:rPr>
              <a:t>CDPAP is changing April 1, 2025.</a:t>
            </a:r>
          </a:p>
        </p:txBody>
      </p:sp>
      <p:sp>
        <p:nvSpPr>
          <p:cNvPr id="6" name="Footer Placeholder 3">
            <a:extLst>
              <a:ext uri="{FF2B5EF4-FFF2-40B4-BE49-F238E27FC236}">
                <a16:creationId xmlns:a16="http://schemas.microsoft.com/office/drawing/2014/main" id="{E876E0AA-F2F6-8740-B030-CAA3DE23A3AA}"/>
              </a:ext>
            </a:extLst>
          </p:cNvPr>
          <p:cNvSpPr>
            <a:spLocks noGrp="1"/>
          </p:cNvSpPr>
          <p:nvPr>
            <p:ph type="ftr" sz="quarter" idx="11"/>
          </p:nvPr>
        </p:nvSpPr>
        <p:spPr>
          <a:xfrm>
            <a:off x="228600" y="135687"/>
            <a:ext cx="4419600" cy="438150"/>
          </a:xfrm>
        </p:spPr>
        <p:txBody>
          <a:body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994007F-3EFB-3949-89A1-6ED6BF03EDA5}"/>
              </a:ext>
            </a:extLst>
          </p:cNvPr>
          <p:cNvSpPr>
            <a:spLocks noGrp="1"/>
          </p:cNvSpPr>
          <p:nvPr>
            <p:ph type="title"/>
          </p:nvPr>
        </p:nvSpPr>
        <p:spPr>
          <a:xfrm>
            <a:off x="304800" y="609600"/>
            <a:ext cx="8229600" cy="990600"/>
          </a:xfrm>
        </p:spPr>
        <p:txBody>
          <a:bodyPr/>
          <a:lstStyle/>
          <a:p>
            <a:pPr eaLnBrk="1" hangingPunct="1"/>
            <a:r>
              <a:rPr lang="en-US" altLang="en-US" sz="3600" b="1" dirty="0">
                <a:latin typeface="Times New Roman" panose="02020603050405020304" pitchFamily="18" charset="0"/>
                <a:cs typeface="Times New Roman" panose="02020603050405020304" pitchFamily="18" charset="0"/>
              </a:rPr>
              <a:t>Nursing Home:</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Medicaid and the Married Couple</a:t>
            </a:r>
          </a:p>
        </p:txBody>
      </p:sp>
      <p:sp>
        <p:nvSpPr>
          <p:cNvPr id="3" name="Content Placeholder 2">
            <a:extLst>
              <a:ext uri="{FF2B5EF4-FFF2-40B4-BE49-F238E27FC236}">
                <a16:creationId xmlns:a16="http://schemas.microsoft.com/office/drawing/2014/main" id="{9DB2D205-4DDC-9340-8E9C-6B92F5D8D06B}"/>
              </a:ext>
            </a:extLst>
          </p:cNvPr>
          <p:cNvSpPr>
            <a:spLocks noGrp="1"/>
          </p:cNvSpPr>
          <p:nvPr>
            <p:ph idx="1"/>
          </p:nvPr>
        </p:nvSpPr>
        <p:spPr>
          <a:xfrm>
            <a:off x="112643" y="1737691"/>
            <a:ext cx="8991600" cy="4724400"/>
          </a:xfrm>
        </p:spPr>
        <p:txBody>
          <a:bodyPr>
            <a:normAutofit fontScale="92500" lnSpcReduction="10000"/>
          </a:bodyPr>
          <a:lstStyle/>
          <a:p>
            <a:pPr marL="273367" indent="-246888" eaLnBrk="1" fontAlgn="auto" hangingPunct="1">
              <a:spcAft>
                <a:spcPts val="0"/>
              </a:spcAft>
              <a:buFont typeface="Wingdings 2"/>
              <a:buChar char=""/>
              <a:defRPr/>
            </a:pPr>
            <a:r>
              <a:rPr lang="en-US" b="1" dirty="0">
                <a:latin typeface="Times New Roman" panose="02020603050405020304" pitchFamily="18" charset="0"/>
                <a:cs typeface="Times New Roman" panose="02020603050405020304" pitchFamily="18" charset="0"/>
              </a:rPr>
              <a:t>Resources:</a:t>
            </a:r>
          </a:p>
          <a:p>
            <a:pPr marL="640080"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Applicant:</a:t>
            </a:r>
          </a:p>
          <a:p>
            <a:pPr lvl="2" indent="-246888" eaLnBrk="1" fontAlgn="auto" hangingPunct="1">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Basic $32,396 and unlimited amounts in certain Tax-Qualified-Retirement accounts in pay status</a:t>
            </a:r>
          </a:p>
          <a:p>
            <a:pPr lvl="2" indent="-246888" eaLnBrk="1" fontAlgn="auto" hangingPunct="1">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Be careful with annuities</a:t>
            </a:r>
          </a:p>
          <a:p>
            <a:pPr lvl="1" indent="-246888" eaLnBrk="1" fontAlgn="auto" hangingPunct="1">
              <a:spcAft>
                <a:spcPts val="0"/>
              </a:spcAft>
              <a:buClr>
                <a:schemeClr val="accent3"/>
              </a:buClr>
              <a:buFont typeface="Wingdings 2"/>
              <a:buChar char=""/>
              <a:defRPr/>
            </a:pPr>
            <a:r>
              <a:rPr lang="en-US" dirty="0">
                <a:latin typeface="Times New Roman" panose="02020603050405020304" pitchFamily="18" charset="0"/>
                <a:cs typeface="Times New Roman" panose="02020603050405020304" pitchFamily="18" charset="0"/>
              </a:rPr>
              <a:t>The Community Spouse is permitted:</a:t>
            </a:r>
          </a:p>
          <a:p>
            <a:pPr lvl="2" indent="-246888" eaLnBrk="1" fontAlgn="auto" hangingPunct="1">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A Home of any value</a:t>
            </a:r>
          </a:p>
          <a:p>
            <a:pPr lvl="2" indent="-246888" eaLnBrk="1" fontAlgn="auto" hangingPunct="1">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Basic $74,820 – $157,920 and unlimited amounts in certain Tax-Qualified-Retirement accounts in pay status</a:t>
            </a:r>
          </a:p>
          <a:p>
            <a:pPr lvl="2" indent="-246888" eaLnBrk="1" fontAlgn="auto" hangingPunct="1">
              <a:spcAft>
                <a:spcPts val="0"/>
              </a:spcAft>
              <a:buClr>
                <a:schemeClr val="accent3"/>
              </a:buClr>
              <a:buFont typeface="Wingdings 2"/>
              <a:buChar char=""/>
              <a:defRPr/>
            </a:pPr>
            <a:r>
              <a:rPr lang="en-US" sz="2200" dirty="0">
                <a:latin typeface="Times New Roman" panose="02020603050405020304" pitchFamily="18" charset="0"/>
                <a:cs typeface="Times New Roman" panose="02020603050405020304" pitchFamily="18" charset="0"/>
              </a:rPr>
              <a:t>Be careful with annuities</a:t>
            </a:r>
          </a:p>
          <a:p>
            <a:pPr lvl="3" indent="-246888" eaLnBrk="1" fontAlgn="auto" hangingPunct="1">
              <a:spcAft>
                <a:spcPts val="0"/>
              </a:spcAft>
              <a:buFont typeface="Wingdings 2"/>
              <a:buChar char=""/>
              <a:defRPr/>
            </a:pPr>
            <a:endParaRPr lang="en-US" dirty="0">
              <a:latin typeface="Times New Roman" panose="02020603050405020304" pitchFamily="18" charset="0"/>
              <a:cs typeface="Times New Roman" panose="02020603050405020304" pitchFamily="18" charset="0"/>
            </a:endParaRPr>
          </a:p>
          <a:p>
            <a:pPr marL="273367" indent="-246888" eaLnBrk="1" fontAlgn="auto" hangingPunct="1">
              <a:spcAft>
                <a:spcPts val="0"/>
              </a:spcAft>
              <a:buFont typeface="Wingdings 2"/>
              <a:buChar char=""/>
              <a:defRPr/>
            </a:pPr>
            <a:r>
              <a:rPr lang="en-US" b="1" dirty="0">
                <a:latin typeface="Times New Roman" panose="02020603050405020304" pitchFamily="18" charset="0"/>
                <a:cs typeface="Times New Roman" panose="02020603050405020304" pitchFamily="18" charset="0"/>
              </a:rPr>
              <a:t>Monthly Income </a:t>
            </a:r>
            <a:r>
              <a:rPr lang="en-US" dirty="0">
                <a:latin typeface="Times New Roman" panose="02020603050405020304" pitchFamily="18" charset="0"/>
                <a:cs typeface="Times New Roman" panose="02020603050405020304" pitchFamily="18" charset="0"/>
              </a:rPr>
              <a:t>- Applicant $50 and Spouse $3,948 </a:t>
            </a:r>
          </a:p>
          <a:p>
            <a:pPr marL="273367" indent="-246888" eaLnBrk="1" fontAlgn="auto" hangingPunct="1">
              <a:spcAft>
                <a:spcPts val="0"/>
              </a:spcAft>
              <a:buFont typeface="Wingdings 2"/>
              <a:buChar char=""/>
              <a:defRPr/>
            </a:pPr>
            <a:r>
              <a:rPr lang="en-US" b="1" dirty="0">
                <a:latin typeface="Times New Roman" panose="02020603050405020304" pitchFamily="18" charset="0"/>
                <a:cs typeface="Times New Roman" panose="02020603050405020304" pitchFamily="18" charset="0"/>
              </a:rPr>
              <a:t>Spousal Refusal</a:t>
            </a:r>
          </a:p>
        </p:txBody>
      </p:sp>
      <p:sp>
        <p:nvSpPr>
          <p:cNvPr id="6" name="Footer Placeholder 3">
            <a:extLst>
              <a:ext uri="{FF2B5EF4-FFF2-40B4-BE49-F238E27FC236}">
                <a16:creationId xmlns:a16="http://schemas.microsoft.com/office/drawing/2014/main" id="{F79EFE33-FAA0-B24C-A9C1-B8371DE4ABD9}"/>
              </a:ext>
            </a:extLst>
          </p:cNvPr>
          <p:cNvSpPr txBox="1">
            <a:spLocks/>
          </p:cNvSpPr>
          <p:nvPr/>
        </p:nvSpPr>
        <p:spPr>
          <a:xfrm>
            <a:off x="76200" y="57150"/>
            <a:ext cx="4419600" cy="438150"/>
          </a:xfrm>
          <a:prstGeom prst="rect">
            <a:avLst/>
          </a:prstGeom>
        </p:spPr>
        <p:txBody>
          <a:bodyPr vert="horz" lIns="0" tIns="0" rIns="0" bIns="0" anchor="b"/>
          <a:lstStyle>
            <a:defPPr>
              <a:defRPr lang="en-US"/>
            </a:defPPr>
            <a:lvl1pPr algn="l" rtl="0" eaLnBrk="1" fontAlgn="auto" latinLnBrk="0" hangingPunct="1">
              <a:spcBef>
                <a:spcPts val="0"/>
              </a:spcBef>
              <a:spcAft>
                <a:spcPts val="0"/>
              </a:spcAft>
              <a:defRPr kumimoji="0" sz="1200" kern="1200">
                <a:solidFill>
                  <a:schemeClr val="tx2">
                    <a:shade val="9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000" i="1" dirty="0"/>
              <a:t>  The Law Offices of David R. Okrent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6743</TotalTime>
  <Words>4565</Words>
  <Application>Microsoft Office PowerPoint</Application>
  <PresentationFormat>On-screen Show (4:3)</PresentationFormat>
  <Paragraphs>519</Paragraphs>
  <Slides>39</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Constantia</vt:lpstr>
      <vt:lpstr>Freestyle Script</vt:lpstr>
      <vt:lpstr>Times New Roman</vt:lpstr>
      <vt:lpstr>Wingdings 2</vt:lpstr>
      <vt:lpstr>Flow</vt:lpstr>
      <vt:lpstr>1_Flow</vt:lpstr>
      <vt:lpstr>Elder Law &amp; Estate Planning</vt:lpstr>
      <vt:lpstr> </vt:lpstr>
      <vt:lpstr>The 10 Most Common Mistakes in  Elder Law &amp; Estate Planning</vt:lpstr>
      <vt:lpstr>Type of Long-Term Care and Cost</vt:lpstr>
      <vt:lpstr>How Will the Care be Paid for?</vt:lpstr>
      <vt:lpstr>Medicaid Limits for a Single Person</vt:lpstr>
      <vt:lpstr>Medicaid and the Home</vt:lpstr>
      <vt:lpstr>Community Medicaid &amp; Married Couples</vt:lpstr>
      <vt:lpstr>Nursing Home: Medicaid and the Married Couple</vt:lpstr>
      <vt:lpstr>Transfer of Assets &amp; the 5 Year Rule</vt:lpstr>
      <vt:lpstr>Medicaid at its Best!</vt:lpstr>
      <vt:lpstr>PowerPoint Presentation</vt:lpstr>
      <vt:lpstr>NYS Coordinating Council for Alzheimer’s Disease and Other Dementia</vt:lpstr>
      <vt:lpstr>NYS Coordinating Council for Alzheimer’s Disease and Other Dementia</vt:lpstr>
      <vt:lpstr>Federal 2025 Estate &amp; Gift Tax Numbers</vt:lpstr>
      <vt:lpstr>Federal Estate &amp; Gift Tax: The Anti- Clawback Regulations</vt:lpstr>
      <vt:lpstr>NY Estate and Gift Tax</vt:lpstr>
      <vt:lpstr>Disregarded SMLLC with N.Y. Real Property is Included in N.Y. Taxable Estate</vt:lpstr>
      <vt:lpstr>PowerPoint Presentation</vt:lpstr>
      <vt:lpstr>Federal Income Tax</vt:lpstr>
      <vt:lpstr>Federal Income Tax</vt:lpstr>
      <vt:lpstr>Federal Income Tax</vt:lpstr>
      <vt:lpstr>PowerPoint Presentation</vt:lpstr>
      <vt:lpstr>Federal Income Tax</vt:lpstr>
      <vt:lpstr>Inheriting IRA’s and Retirement Plans &amp; the “SECURE” Act: 10 year pay out with exceptions</vt:lpstr>
      <vt:lpstr>Consider a Charitable Remainder Unitrust as a Beneficiary for the IRA</vt:lpstr>
      <vt:lpstr>Qualified Charitable Distribution (“QCD”)  IRC 408(d)(8) &amp; Secure 2.0</vt:lpstr>
      <vt:lpstr>Donating Crypto Of $5,000 Or More Requires  Qualified Appraisal</vt:lpstr>
      <vt:lpstr>PowerPoint Presentation</vt:lpstr>
      <vt:lpstr>NY Governor’s 2024-2025 Budget Creates “Transfer on Death Deeds” in New York, Exercise Caution!</vt:lpstr>
      <vt:lpstr>A The New Method of Taxation …. </vt:lpstr>
      <vt:lpstr>Famous Tax Quotes:</vt:lpstr>
      <vt:lpstr>A &amp; A Veteran’s Benefit</vt:lpstr>
      <vt:lpstr>A &amp; A Veteran’s Benefit</vt:lpstr>
      <vt:lpstr>Advance Directives</vt:lpstr>
      <vt:lpstr>Methods of Protecting Assets</vt:lpstr>
      <vt:lpstr> Okrent’s Transfer Matrix</vt:lpstr>
      <vt:lpstr>Irrevocable   vs.   Revocable</vt:lpstr>
      <vt:lpstr>  Thank you for your attendance and I hope this was Webinar was helpful… We are available for Individual Consultations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law &amp; Estate Planning</dc:title>
  <dc:creator>David</dc:creator>
  <cp:lastModifiedBy>David R Okrent</cp:lastModifiedBy>
  <cp:revision>333</cp:revision>
  <cp:lastPrinted>2023-06-19T22:59:44Z</cp:lastPrinted>
  <dcterms:created xsi:type="dcterms:W3CDTF">2009-10-12T20:13:35Z</dcterms:created>
  <dcterms:modified xsi:type="dcterms:W3CDTF">2025-09-08T16:38:44Z</dcterms:modified>
</cp:coreProperties>
</file>